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6" r:id="rId16"/>
    <p:sldId id="277" r:id="rId17"/>
    <p:sldId id="278" r:id="rId18"/>
    <p:sldId id="279" r:id="rId19"/>
    <p:sldId id="280" r:id="rId20"/>
    <p:sldId id="270" r:id="rId21"/>
    <p:sldId id="271" r:id="rId22"/>
    <p:sldId id="272" r:id="rId23"/>
    <p:sldId id="273" r:id="rId24"/>
    <p:sldId id="274" r:id="rId25"/>
    <p:sldId id="275" r:id="rId26"/>
    <p:sldId id="281" r:id="rId27"/>
    <p:sldId id="282" r:id="rId28"/>
    <p:sldId id="283" r:id="rId29"/>
    <p:sldId id="284" r:id="rId3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3" d="100"/>
          <a:sy n="73" d="100"/>
        </p:scale>
        <p:origin x="-1074" y="-10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88" name="Picture 87" descr="title - 2.png"/>
          <p:cNvPicPr>
            <a:picLocks noChangeAspect="1"/>
          </p:cNvPicPr>
          <p:nvPr/>
        </p:nvPicPr>
        <p:blipFill>
          <a:blip r:embed="rId2" cstate="print"/>
          <a:srcRect l="13043" t="17903" r="2805" b="2648"/>
          <a:stretch>
            <a:fillRect/>
          </a:stretch>
        </p:blipFill>
        <p:spPr>
          <a:xfrm>
            <a:off x="0" y="0"/>
            <a:ext cx="9144000" cy="6858000"/>
          </a:xfrm>
          <a:prstGeom prst="rect">
            <a:avLst/>
          </a:prstGeom>
        </p:spPr>
      </p:pic>
      <p:sp>
        <p:nvSpPr>
          <p:cNvPr id="2" name="Title 1"/>
          <p:cNvSpPr>
            <a:spLocks noGrp="1"/>
          </p:cNvSpPr>
          <p:nvPr>
            <p:ph type="ctrTitle"/>
          </p:nvPr>
        </p:nvSpPr>
        <p:spPr>
          <a:xfrm>
            <a:off x="469900" y="954741"/>
            <a:ext cx="7315200" cy="1676400"/>
          </a:xfrm>
        </p:spPr>
        <p:txBody>
          <a:bodyPr>
            <a:noAutofit/>
          </a:bodyPr>
          <a:lstStyle>
            <a:lvl1pPr algn="l">
              <a:defRPr sz="4800">
                <a:solidFill>
                  <a:schemeClr val="tx1">
                    <a:lumMod val="60000"/>
                    <a:lumOff val="40000"/>
                  </a:schemeClr>
                </a:solidFill>
              </a:defRPr>
            </a:lvl1pPr>
          </a:lstStyle>
          <a:p>
            <a:r>
              <a:rPr lang="en-US" smtClean="0"/>
              <a:t>Click to edit Master title style</a:t>
            </a:r>
            <a:endParaRPr/>
          </a:p>
        </p:txBody>
      </p:sp>
      <p:sp>
        <p:nvSpPr>
          <p:cNvPr id="3" name="Subtitle 2"/>
          <p:cNvSpPr>
            <a:spLocks noGrp="1"/>
          </p:cNvSpPr>
          <p:nvPr>
            <p:ph type="subTitle" idx="1"/>
          </p:nvPr>
        </p:nvSpPr>
        <p:spPr>
          <a:xfrm>
            <a:off x="622300" y="2895600"/>
            <a:ext cx="4559300" cy="2590800"/>
          </a:xfrm>
        </p:spPr>
        <p:txBody>
          <a:bodyPr>
            <a:normAutofit/>
          </a:bodyPr>
          <a:lstStyle>
            <a:lvl1pPr marL="0" indent="0" algn="l">
              <a:lnSpc>
                <a:spcPct val="125000"/>
              </a:lnSpc>
              <a:buNone/>
              <a:defRPr sz="1800">
                <a:gradFill>
                  <a:gsLst>
                    <a:gs pos="0">
                      <a:schemeClr val="tx1">
                        <a:lumMod val="60000"/>
                        <a:lumOff val="40000"/>
                      </a:schemeClr>
                    </a:gs>
                    <a:gs pos="100000">
                      <a:schemeClr val="tx1">
                        <a:lumMod val="40000"/>
                        <a:lumOff val="60000"/>
                      </a:schemeClr>
                    </a:gs>
                  </a:gsLst>
                  <a:lin ang="8100000" scaled="1"/>
                </a:gra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4" name="Date Placeholder 3"/>
          <p:cNvSpPr>
            <a:spLocks noGrp="1"/>
          </p:cNvSpPr>
          <p:nvPr>
            <p:ph type="dt" sz="half" idx="10"/>
          </p:nvPr>
        </p:nvSpPr>
        <p:spPr/>
        <p:txBody>
          <a:bodyPr/>
          <a:lstStyle/>
          <a:p>
            <a:fld id="{87B4F44F-EE38-4DE0-BA93-4E12CF58DBF5}" type="datetimeFigureOut">
              <a:rPr lang="en-US" smtClean="0"/>
              <a:pPr/>
              <a:t>1/22/2012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7FAAC9B-AFD5-44DE-8BDE-D7692313BA3E}"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87B4F44F-EE38-4DE0-BA93-4E12CF58DBF5}" type="datetimeFigureOut">
              <a:rPr lang="en-US" smtClean="0"/>
              <a:pPr/>
              <a:t>1/22/2012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7FAAC9B-AFD5-44DE-8BDE-D7692313BA3E}"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010400" y="295835"/>
            <a:ext cx="1676400" cy="5830328"/>
          </a:xfrm>
        </p:spPr>
        <p:txBody>
          <a:bodyPr vert="eaVert"/>
          <a:lstStyle/>
          <a:p>
            <a:r>
              <a:rPr lang="en-US" smtClean="0"/>
              <a:t>Click to edit Master title style</a:t>
            </a:r>
            <a:endParaRPr/>
          </a:p>
        </p:txBody>
      </p:sp>
      <p:sp>
        <p:nvSpPr>
          <p:cNvPr id="3" name="Vertical Text Placeholder 2"/>
          <p:cNvSpPr>
            <a:spLocks noGrp="1"/>
          </p:cNvSpPr>
          <p:nvPr>
            <p:ph type="body" orient="vert" idx="1"/>
          </p:nvPr>
        </p:nvSpPr>
        <p:spPr>
          <a:xfrm>
            <a:off x="469900" y="1653988"/>
            <a:ext cx="6007100" cy="447217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87B4F44F-EE38-4DE0-BA93-4E12CF58DBF5}" type="datetimeFigureOut">
              <a:rPr lang="en-US" smtClean="0"/>
              <a:pPr/>
              <a:t>1/22/2012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7FAAC9B-AFD5-44DE-8BDE-D7692313BA3E}"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8229600" cy="1577788"/>
          </a:xfrm>
        </p:spPr>
        <p:txBody>
          <a:bodyPr>
            <a:normAutofit/>
          </a:bodyPr>
          <a:lstStyle>
            <a:lvl1pPr algn="l">
              <a:defRPr sz="4400"/>
            </a:lvl1pPr>
          </a:lstStyle>
          <a:p>
            <a:r>
              <a:rPr lang="en-US" smtClean="0"/>
              <a:t>Click to edit Master title style</a:t>
            </a:r>
            <a:endParaRPr/>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87B4F44F-EE38-4DE0-BA93-4E12CF58DBF5}" type="datetimeFigureOut">
              <a:rPr lang="en-US" smtClean="0"/>
              <a:pPr/>
              <a:t>1/22/2012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7FAAC9B-AFD5-44DE-8BDE-D7692313BA3E}"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2"/>
      </p:bgRef>
    </p:bg>
    <p:spTree>
      <p:nvGrpSpPr>
        <p:cNvPr id="1" name=""/>
        <p:cNvGrpSpPr/>
        <p:nvPr/>
      </p:nvGrpSpPr>
      <p:grpSpPr>
        <a:xfrm>
          <a:off x="0" y="0"/>
          <a:ext cx="0" cy="0"/>
          <a:chOff x="0" y="0"/>
          <a:chExt cx="0" cy="0"/>
        </a:xfrm>
      </p:grpSpPr>
      <p:pic>
        <p:nvPicPr>
          <p:cNvPr id="12" name="Picture 11" descr="summer1.png"/>
          <p:cNvPicPr>
            <a:picLocks noChangeAspect="1"/>
          </p:cNvPicPr>
          <p:nvPr/>
        </p:nvPicPr>
        <p:blipFill>
          <a:blip r:embed="rId2" cstate="print"/>
          <a:srcRect l="4545" r="4545"/>
          <a:stretch>
            <a:fillRect/>
          </a:stretch>
        </p:blipFill>
        <p:spPr>
          <a:xfrm>
            <a:off x="0" y="1618637"/>
            <a:ext cx="9144000" cy="3991109"/>
          </a:xfrm>
          <a:prstGeom prst="rect">
            <a:avLst/>
          </a:prstGeom>
        </p:spPr>
      </p:pic>
      <p:sp>
        <p:nvSpPr>
          <p:cNvPr id="2" name="Title 1"/>
          <p:cNvSpPr>
            <a:spLocks noGrp="1"/>
          </p:cNvSpPr>
          <p:nvPr>
            <p:ph type="title"/>
          </p:nvPr>
        </p:nvSpPr>
        <p:spPr>
          <a:xfrm>
            <a:off x="1385887" y="1295400"/>
            <a:ext cx="6399213" cy="1590675"/>
          </a:xfrm>
        </p:spPr>
        <p:txBody>
          <a:bodyPr vert="horz" lIns="91440" tIns="45720" rIns="91440" bIns="45720" rtlCol="0" anchor="b" anchorCtr="0">
            <a:noAutofit/>
          </a:bodyPr>
          <a:lstStyle>
            <a:lvl1pPr algn="l" defTabSz="914400" rtl="0" eaLnBrk="1" latinLnBrk="0" hangingPunct="1">
              <a:spcBef>
                <a:spcPct val="0"/>
              </a:spcBef>
              <a:buNone/>
              <a:defRPr sz="4800" kern="1200">
                <a:solidFill>
                  <a:schemeClr val="tx1">
                    <a:lumMod val="60000"/>
                    <a:lumOff val="40000"/>
                  </a:schemeClr>
                </a:solidFill>
                <a:latin typeface="+mj-lt"/>
                <a:ea typeface="+mj-ea"/>
                <a:cs typeface="+mj-cs"/>
              </a:defRPr>
            </a:lvl1pPr>
          </a:lstStyle>
          <a:p>
            <a:r>
              <a:rPr lang="en-US" smtClean="0"/>
              <a:t>Click to edit Master title style</a:t>
            </a:r>
            <a:endParaRPr/>
          </a:p>
        </p:txBody>
      </p:sp>
      <p:sp>
        <p:nvSpPr>
          <p:cNvPr id="3" name="Text Placeholder 2"/>
          <p:cNvSpPr>
            <a:spLocks noGrp="1"/>
          </p:cNvSpPr>
          <p:nvPr>
            <p:ph type="body" idx="1"/>
          </p:nvPr>
        </p:nvSpPr>
        <p:spPr>
          <a:xfrm>
            <a:off x="1385887" y="3657600"/>
            <a:ext cx="6399213" cy="1500187"/>
          </a:xfrm>
        </p:spPr>
        <p:txBody>
          <a:bodyPr vert="horz" lIns="91440" tIns="45720" rIns="91440" bIns="45720" rtlCol="0">
            <a:normAutofit/>
          </a:bodyPr>
          <a:lstStyle>
            <a:lvl1pPr marL="0" indent="0" algn="l" defTabSz="914400" rtl="0" eaLnBrk="1" latinLnBrk="0" hangingPunct="1">
              <a:lnSpc>
                <a:spcPct val="125000"/>
              </a:lnSpc>
              <a:spcBef>
                <a:spcPts val="1800"/>
              </a:spcBef>
              <a:buFontTx/>
              <a:buNone/>
              <a:defRPr sz="1800" kern="1200">
                <a:gradFill>
                  <a:gsLst>
                    <a:gs pos="0">
                      <a:schemeClr val="tx1">
                        <a:lumMod val="60000"/>
                        <a:lumOff val="40000"/>
                      </a:schemeClr>
                    </a:gs>
                    <a:gs pos="100000">
                      <a:schemeClr val="tx1">
                        <a:lumMod val="40000"/>
                        <a:lumOff val="60000"/>
                      </a:schemeClr>
                    </a:gs>
                  </a:gsLst>
                  <a:lin ang="8100000" scaled="1"/>
                </a:gradFill>
                <a:latin typeface="+mn-lt"/>
                <a:ea typeface="+mn-ea"/>
                <a:cs typeface="+mn-cs"/>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7B4F44F-EE38-4DE0-BA93-4E12CF58DBF5}" type="datetimeFigureOut">
              <a:rPr lang="en-US" smtClean="0"/>
              <a:pPr/>
              <a:t>1/22/2012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7FAAC9B-AFD5-44DE-8BDE-D7692313BA3E}"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1371600" y="1976718"/>
            <a:ext cx="3017520" cy="4149445"/>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Content Placeholder 3"/>
          <p:cNvSpPr>
            <a:spLocks noGrp="1"/>
          </p:cNvSpPr>
          <p:nvPr>
            <p:ph sz="half" idx="2"/>
          </p:nvPr>
        </p:nvSpPr>
        <p:spPr>
          <a:xfrm>
            <a:off x="4754880" y="1976718"/>
            <a:ext cx="3017520" cy="4151376"/>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4"/>
          <p:cNvSpPr>
            <a:spLocks noGrp="1"/>
          </p:cNvSpPr>
          <p:nvPr>
            <p:ph type="dt" sz="half" idx="10"/>
          </p:nvPr>
        </p:nvSpPr>
        <p:spPr/>
        <p:txBody>
          <a:bodyPr/>
          <a:lstStyle/>
          <a:p>
            <a:fld id="{87B4F44F-EE38-4DE0-BA93-4E12CF58DBF5}" type="datetimeFigureOut">
              <a:rPr lang="en-US" smtClean="0"/>
              <a:pPr/>
              <a:t>1/22/2012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7FAAC9B-AFD5-44DE-8BDE-D7692313BA3E}"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a:p>
        </p:txBody>
      </p:sp>
      <p:sp>
        <p:nvSpPr>
          <p:cNvPr id="3" name="Text Placeholder 2"/>
          <p:cNvSpPr>
            <a:spLocks noGrp="1"/>
          </p:cNvSpPr>
          <p:nvPr>
            <p:ph type="body" idx="1"/>
          </p:nvPr>
        </p:nvSpPr>
        <p:spPr>
          <a:xfrm>
            <a:off x="1375186" y="1828800"/>
            <a:ext cx="3017520" cy="715962"/>
          </a:xfrm>
        </p:spPr>
        <p:txBody>
          <a:bodyPr anchor="ctr" anchorCtr="0">
            <a:noAutofit/>
          </a:bodyPr>
          <a:lstStyle>
            <a:lvl1pPr marL="0" indent="0" algn="ctr">
              <a:buNone/>
              <a:defRPr sz="2200" b="0">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375186" y="2743200"/>
            <a:ext cx="3017520" cy="3382962"/>
          </a:xfrm>
        </p:spPr>
        <p:txBody>
          <a:bodyPr>
            <a:normAutofit/>
          </a:bodyPr>
          <a:lstStyle>
            <a:lvl1pPr>
              <a:defRPr sz="18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Text Placeholder 4"/>
          <p:cNvSpPr>
            <a:spLocks noGrp="1"/>
          </p:cNvSpPr>
          <p:nvPr>
            <p:ph type="body" sz="quarter" idx="3"/>
          </p:nvPr>
        </p:nvSpPr>
        <p:spPr>
          <a:xfrm>
            <a:off x="4752601" y="1828800"/>
            <a:ext cx="3017520" cy="715962"/>
          </a:xfrm>
        </p:spPr>
        <p:txBody>
          <a:bodyPr anchor="ctr" anchorCtr="0">
            <a:noAutofit/>
          </a:bodyPr>
          <a:lstStyle>
            <a:lvl1pPr marL="0" indent="0" algn="ctr">
              <a:buNone/>
              <a:defRPr sz="2200" b="0">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752601" y="2743200"/>
            <a:ext cx="3017520" cy="3382962"/>
          </a:xfrm>
        </p:spPr>
        <p:txBody>
          <a:bodyPr>
            <a:normAutofit/>
          </a:bodyPr>
          <a:lstStyle>
            <a:lvl1pPr>
              <a:defRPr sz="18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7" name="Date Placeholder 6"/>
          <p:cNvSpPr>
            <a:spLocks noGrp="1"/>
          </p:cNvSpPr>
          <p:nvPr>
            <p:ph type="dt" sz="half" idx="10"/>
          </p:nvPr>
        </p:nvSpPr>
        <p:spPr/>
        <p:txBody>
          <a:bodyPr/>
          <a:lstStyle/>
          <a:p>
            <a:fld id="{87B4F44F-EE38-4DE0-BA93-4E12CF58DBF5}" type="datetimeFigureOut">
              <a:rPr lang="en-US" smtClean="0"/>
              <a:pPr/>
              <a:t>1/22/2012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7FAAC9B-AFD5-44DE-8BDE-D7692313BA3E}"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fld id="{87B4F44F-EE38-4DE0-BA93-4E12CF58DBF5}" type="datetimeFigureOut">
              <a:rPr lang="en-US" smtClean="0"/>
              <a:pPr/>
              <a:t>1/22/2012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7FAAC9B-AFD5-44DE-8BDE-D7692313BA3E}"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pic>
        <p:nvPicPr>
          <p:cNvPr id="5" name="Picture 4" descr="title - 2.png"/>
          <p:cNvPicPr>
            <a:picLocks noChangeAspect="1"/>
          </p:cNvPicPr>
          <p:nvPr/>
        </p:nvPicPr>
        <p:blipFill>
          <a:blip r:embed="rId2" cstate="print"/>
          <a:srcRect l="13043" t="17903" r="10455" b="9871"/>
          <a:stretch>
            <a:fillRect/>
          </a:stretch>
        </p:blipFill>
        <p:spPr>
          <a:xfrm>
            <a:off x="0" y="0"/>
            <a:ext cx="9144000" cy="6858000"/>
          </a:xfrm>
          <a:prstGeom prst="rect">
            <a:avLst/>
          </a:prstGeom>
        </p:spPr>
      </p:pic>
      <p:sp>
        <p:nvSpPr>
          <p:cNvPr id="2" name="Date Placeholder 1"/>
          <p:cNvSpPr>
            <a:spLocks noGrp="1"/>
          </p:cNvSpPr>
          <p:nvPr>
            <p:ph type="dt" sz="half" idx="10"/>
          </p:nvPr>
        </p:nvSpPr>
        <p:spPr/>
        <p:txBody>
          <a:bodyPr/>
          <a:lstStyle/>
          <a:p>
            <a:fld id="{87B4F44F-EE38-4DE0-BA93-4E12CF58DBF5}" type="datetimeFigureOut">
              <a:rPr lang="en-US" smtClean="0"/>
              <a:pPr/>
              <a:t>1/22/2012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7FAAC9B-AFD5-44DE-8BDE-D7692313BA3E}"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pic>
        <p:nvPicPr>
          <p:cNvPr id="10" name="Picture 9" descr="flowers content.png"/>
          <p:cNvPicPr>
            <a:picLocks noChangeAspect="1"/>
          </p:cNvPicPr>
          <p:nvPr/>
        </p:nvPicPr>
        <p:blipFill>
          <a:blip r:embed="rId2" cstate="print"/>
          <a:srcRect l="4545" t="8217" r="4545" b="13112"/>
          <a:stretch>
            <a:fillRect/>
          </a:stretch>
        </p:blipFill>
        <p:spPr>
          <a:xfrm>
            <a:off x="0" y="0"/>
            <a:ext cx="9144000" cy="6858000"/>
          </a:xfrm>
          <a:prstGeom prst="rect">
            <a:avLst/>
          </a:prstGeom>
        </p:spPr>
      </p:pic>
      <p:sp>
        <p:nvSpPr>
          <p:cNvPr id="2" name="Title 1"/>
          <p:cNvSpPr>
            <a:spLocks noGrp="1"/>
          </p:cNvSpPr>
          <p:nvPr>
            <p:ph type="title"/>
          </p:nvPr>
        </p:nvSpPr>
        <p:spPr>
          <a:xfrm>
            <a:off x="457200" y="273050"/>
            <a:ext cx="3008313" cy="1860550"/>
          </a:xfrm>
        </p:spPr>
        <p:txBody>
          <a:bodyPr anchor="ctr" anchorCtr="0">
            <a:normAutofit/>
          </a:bodyPr>
          <a:lstStyle>
            <a:lvl1pPr algn="l">
              <a:defRPr sz="2800" b="0"/>
            </a:lvl1pPr>
          </a:lstStyle>
          <a:p>
            <a:r>
              <a:rPr lang="en-US" smtClean="0"/>
              <a:t>Click to edit Master title style</a:t>
            </a:r>
            <a:endParaRPr/>
          </a:p>
        </p:txBody>
      </p:sp>
      <p:sp>
        <p:nvSpPr>
          <p:cNvPr id="3" name="Content Placeholder 2"/>
          <p:cNvSpPr>
            <a:spLocks noGrp="1"/>
          </p:cNvSpPr>
          <p:nvPr>
            <p:ph idx="1"/>
          </p:nvPr>
        </p:nvSpPr>
        <p:spPr>
          <a:xfrm>
            <a:off x="3962400" y="914400"/>
            <a:ext cx="4114800" cy="5029200"/>
          </a:xfrm>
        </p:spPr>
        <p:txBody>
          <a:bodyPr>
            <a:normAutofit/>
          </a:bodyPr>
          <a:lstStyle>
            <a:lvl1pPr>
              <a:defRPr sz="2200"/>
            </a:lvl1pPr>
            <a:lvl2pPr>
              <a:defRPr sz="2000"/>
            </a:lvl2pPr>
            <a:lvl3pPr>
              <a:defRPr sz="1800"/>
            </a:lvl3pPr>
            <a:lvl4pPr>
              <a:defRPr sz="1800"/>
            </a:lvl4pPr>
            <a:lvl5pPr>
              <a:defRPr sz="1800"/>
            </a:lvl5pPr>
            <a:lvl6pPr>
              <a:defRPr sz="1800" baseline="0"/>
            </a:lvl6pPr>
            <a:lvl7pPr>
              <a:defRPr sz="1800" baseline="0"/>
            </a:lvl7pPr>
            <a:lvl8pPr>
              <a:defRPr sz="1800" baseline="0"/>
            </a:lvl8pPr>
            <a:lvl9pPr>
              <a:defRPr sz="18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Text Placeholder 3"/>
          <p:cNvSpPr>
            <a:spLocks noGrp="1"/>
          </p:cNvSpPr>
          <p:nvPr>
            <p:ph type="body" sz="half" idx="2"/>
          </p:nvPr>
        </p:nvSpPr>
        <p:spPr>
          <a:xfrm>
            <a:off x="921544" y="2286000"/>
            <a:ext cx="2079625" cy="3860799"/>
          </a:xfrm>
        </p:spPr>
        <p:txBody>
          <a:bodyPr/>
          <a:lstStyle>
            <a:lvl1pPr marL="0" indent="0">
              <a:lnSpc>
                <a:spcPct val="150000"/>
              </a:lnSpc>
              <a:buNone/>
              <a:defRPr sz="1400">
                <a:gradFill>
                  <a:gsLst>
                    <a:gs pos="0">
                      <a:schemeClr val="tx1">
                        <a:lumMod val="60000"/>
                        <a:lumOff val="40000"/>
                      </a:schemeClr>
                    </a:gs>
                    <a:gs pos="100000">
                      <a:schemeClr val="tx1">
                        <a:lumMod val="40000"/>
                        <a:lumOff val="60000"/>
                      </a:schemeClr>
                    </a:gs>
                  </a:gsLst>
                  <a:lin ang="8100000" scaled="1"/>
                </a:gra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7B4F44F-EE38-4DE0-BA93-4E12CF58DBF5}" type="datetimeFigureOut">
              <a:rPr lang="en-US" smtClean="0"/>
              <a:pPr/>
              <a:t>1/22/2012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7FAAC9B-AFD5-44DE-8BDE-D7692313BA3E}"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2" cy="1860550"/>
          </a:xfrm>
        </p:spPr>
        <p:txBody>
          <a:bodyPr vert="horz" lIns="91440" tIns="45720" rIns="91440" bIns="45720" rtlCol="0" anchor="ctr" anchorCtr="0">
            <a:normAutofit/>
          </a:bodyPr>
          <a:lstStyle>
            <a:lvl1pPr algn="l" defTabSz="914400" rtl="0" eaLnBrk="1" latinLnBrk="0" hangingPunct="1">
              <a:spcBef>
                <a:spcPct val="0"/>
              </a:spcBef>
              <a:buNone/>
              <a:defRPr sz="2800" b="0" kern="1200">
                <a:solidFill>
                  <a:schemeClr val="tx1">
                    <a:lumMod val="60000"/>
                    <a:lumOff val="40000"/>
                  </a:schemeClr>
                </a:solidFill>
                <a:latin typeface="+mj-lt"/>
                <a:ea typeface="+mj-ea"/>
                <a:cs typeface="+mj-cs"/>
              </a:defRPr>
            </a:lvl1pPr>
          </a:lstStyle>
          <a:p>
            <a:r>
              <a:rPr lang="en-US" smtClean="0"/>
              <a:t>Click to edit Master title style</a:t>
            </a:r>
            <a:endParaRPr/>
          </a:p>
        </p:txBody>
      </p:sp>
      <p:sp>
        <p:nvSpPr>
          <p:cNvPr id="3" name="Picture Placeholder 2"/>
          <p:cNvSpPr>
            <a:spLocks noGrp="1"/>
          </p:cNvSpPr>
          <p:nvPr>
            <p:ph type="pic" idx="1"/>
          </p:nvPr>
        </p:nvSpPr>
        <p:spPr>
          <a:xfrm>
            <a:off x="3962400" y="914400"/>
            <a:ext cx="4114800" cy="5029200"/>
          </a:xfrm>
          <a:prstGeom prst="ellipse">
            <a:avLst/>
          </a:prstGeom>
          <a:ln w="63500">
            <a:gradFill>
              <a:gsLst>
                <a:gs pos="0">
                  <a:schemeClr val="accent1"/>
                </a:gs>
                <a:gs pos="50000">
                  <a:schemeClr val="accent1">
                    <a:lumMod val="60000"/>
                    <a:lumOff val="40000"/>
                  </a:schemeClr>
                </a:gs>
                <a:gs pos="100000">
                  <a:schemeClr val="accent1">
                    <a:lumMod val="20000"/>
                    <a:lumOff val="80000"/>
                  </a:schemeClr>
                </a:gs>
              </a:gsLst>
              <a:lin ang="5400000" scaled="0"/>
            </a:gradFill>
          </a:ln>
          <a:effectLst>
            <a:innerShdw blurRad="381000">
              <a:schemeClr val="bg1"/>
            </a:innerShdw>
          </a:effectLst>
        </p:spPr>
        <p:txBody>
          <a:bodyPr>
            <a:normAutofit/>
          </a:bodyPr>
          <a:lstStyle>
            <a:lvl1pPr marL="0" indent="0">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
        <p:nvSpPr>
          <p:cNvPr id="4" name="Text Placeholder 3"/>
          <p:cNvSpPr>
            <a:spLocks noGrp="1"/>
          </p:cNvSpPr>
          <p:nvPr>
            <p:ph type="body" sz="half" idx="2"/>
          </p:nvPr>
        </p:nvSpPr>
        <p:spPr>
          <a:xfrm>
            <a:off x="921544" y="2286000"/>
            <a:ext cx="2079625" cy="3860798"/>
          </a:xfrm>
        </p:spPr>
        <p:txBody>
          <a:bodyPr/>
          <a:lstStyle>
            <a:lvl1pPr marL="0" indent="0">
              <a:lnSpc>
                <a:spcPct val="150000"/>
              </a:lnSpc>
              <a:buNone/>
              <a:defRPr sz="1400">
                <a:gradFill>
                  <a:gsLst>
                    <a:gs pos="0">
                      <a:schemeClr val="tx1">
                        <a:lumMod val="60000"/>
                        <a:lumOff val="40000"/>
                      </a:schemeClr>
                    </a:gs>
                    <a:gs pos="100000">
                      <a:schemeClr val="tx1">
                        <a:lumMod val="40000"/>
                        <a:lumOff val="60000"/>
                      </a:schemeClr>
                    </a:gs>
                  </a:gsLst>
                  <a:lin ang="8100000" scaled="1"/>
                </a:gra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7B4F44F-EE38-4DE0-BA93-4E12CF58DBF5}" type="datetimeFigureOut">
              <a:rPr lang="en-US" smtClean="0"/>
              <a:pPr/>
              <a:t>1/22/2012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7FAAC9B-AFD5-44DE-8BDE-D7692313BA3E}"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14" name="Picture 13" descr="Master - 1.png"/>
          <p:cNvPicPr>
            <a:picLocks noChangeAspect="1"/>
          </p:cNvPicPr>
          <p:nvPr/>
        </p:nvPicPr>
        <p:blipFill>
          <a:blip r:embed="rId13" cstate="print"/>
          <a:srcRect b="5017"/>
          <a:stretch>
            <a:fillRect/>
          </a:stretch>
        </p:blipFill>
        <p:spPr>
          <a:xfrm>
            <a:off x="0" y="0"/>
            <a:ext cx="9144000" cy="6858000"/>
          </a:xfrm>
          <a:prstGeom prst="rect">
            <a:avLst/>
          </a:prstGeom>
        </p:spPr>
      </p:pic>
      <p:sp>
        <p:nvSpPr>
          <p:cNvPr id="2" name="Title Placeholder 1"/>
          <p:cNvSpPr>
            <a:spLocks noGrp="1"/>
          </p:cNvSpPr>
          <p:nvPr>
            <p:ph type="title"/>
          </p:nvPr>
        </p:nvSpPr>
        <p:spPr>
          <a:xfrm>
            <a:off x="457200" y="301532"/>
            <a:ext cx="8229600" cy="1325562"/>
          </a:xfrm>
          <a:prstGeom prst="rect">
            <a:avLst/>
          </a:prstGeom>
        </p:spPr>
        <p:txBody>
          <a:bodyPr vert="horz" lIns="91440" tIns="45720" rIns="91440" bIns="45720" rtlCol="0" anchor="ctr">
            <a:normAutofit/>
          </a:bodyPr>
          <a:lstStyle/>
          <a:p>
            <a:r>
              <a:rPr lang="en-US" smtClean="0"/>
              <a:t>Click to edit Master title style</a:t>
            </a:r>
            <a:endParaRPr/>
          </a:p>
        </p:txBody>
      </p:sp>
      <p:sp>
        <p:nvSpPr>
          <p:cNvPr id="3" name="Text Placeholder 2"/>
          <p:cNvSpPr>
            <a:spLocks noGrp="1"/>
          </p:cNvSpPr>
          <p:nvPr>
            <p:ph type="body" idx="1"/>
          </p:nvPr>
        </p:nvSpPr>
        <p:spPr>
          <a:xfrm>
            <a:off x="1365997" y="1981200"/>
            <a:ext cx="6412006" cy="4144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lumMod val="40000"/>
                    <a:lumOff val="60000"/>
                  </a:schemeClr>
                </a:solidFill>
              </a:defRPr>
            </a:lvl1pPr>
          </a:lstStyle>
          <a:p>
            <a:fld id="{87B4F44F-EE38-4DE0-BA93-4E12CF58DBF5}" type="datetimeFigureOut">
              <a:rPr lang="en-US" smtClean="0"/>
              <a:pPr/>
              <a:t>1/22/2012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lumMod val="40000"/>
                    <a:lumOff val="60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lumMod val="40000"/>
                    <a:lumOff val="60000"/>
                  </a:schemeClr>
                </a:solidFill>
              </a:defRPr>
            </a:lvl1pPr>
          </a:lstStyle>
          <a:p>
            <a:fld id="{B7FAAC9B-AFD5-44DE-8BDE-D7692313BA3E}"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000" kern="1200">
          <a:solidFill>
            <a:schemeClr val="tx1">
              <a:lumMod val="60000"/>
              <a:lumOff val="40000"/>
            </a:schemeClr>
          </a:solidFill>
          <a:latin typeface="+mj-lt"/>
          <a:ea typeface="+mj-ea"/>
          <a:cs typeface="+mj-cs"/>
        </a:defRPr>
      </a:lvl1pPr>
    </p:titleStyle>
    <p:bodyStyle>
      <a:lvl1pPr marL="349250" indent="-349250" algn="l" defTabSz="914400" rtl="0" eaLnBrk="1" latinLnBrk="0" hangingPunct="1">
        <a:spcBef>
          <a:spcPts val="1800"/>
        </a:spcBef>
        <a:buFontTx/>
        <a:buBlip>
          <a:blip r:embed="rId14"/>
        </a:buBlip>
        <a:defRPr sz="2200" kern="1200">
          <a:gradFill flip="none" rotWithShape="1">
            <a:gsLst>
              <a:gs pos="0">
                <a:schemeClr val="tx1">
                  <a:lumMod val="60000"/>
                  <a:lumOff val="40000"/>
                </a:schemeClr>
              </a:gs>
              <a:gs pos="100000">
                <a:schemeClr val="tx1">
                  <a:lumMod val="40000"/>
                  <a:lumOff val="60000"/>
                </a:schemeClr>
              </a:gs>
            </a:gsLst>
            <a:lin ang="8100000" scaled="1"/>
            <a:tileRect/>
          </a:gradFill>
          <a:latin typeface="+mn-lt"/>
          <a:ea typeface="+mn-ea"/>
          <a:cs typeface="+mn-cs"/>
        </a:defRPr>
      </a:lvl1pPr>
      <a:lvl2pPr marL="577850" indent="-349250" algn="l" defTabSz="914400" rtl="0" eaLnBrk="1" latinLnBrk="0" hangingPunct="1">
        <a:spcBef>
          <a:spcPts val="1800"/>
        </a:spcBef>
        <a:buFontTx/>
        <a:buBlip>
          <a:blip r:embed="rId15"/>
        </a:buBlip>
        <a:defRPr sz="2000" kern="1200">
          <a:gradFill flip="none" rotWithShape="1">
            <a:gsLst>
              <a:gs pos="0">
                <a:schemeClr val="tx1">
                  <a:lumMod val="60000"/>
                  <a:lumOff val="40000"/>
                </a:schemeClr>
              </a:gs>
              <a:gs pos="100000">
                <a:schemeClr val="tx1">
                  <a:lumMod val="40000"/>
                  <a:lumOff val="60000"/>
                </a:schemeClr>
              </a:gs>
            </a:gsLst>
            <a:lin ang="8100000" scaled="1"/>
            <a:tileRect/>
          </a:gradFill>
          <a:latin typeface="+mn-lt"/>
          <a:ea typeface="+mn-ea"/>
          <a:cs typeface="+mn-cs"/>
        </a:defRPr>
      </a:lvl2pPr>
      <a:lvl3pPr marL="806450" indent="-349250" algn="l" defTabSz="914400" rtl="0" eaLnBrk="1" latinLnBrk="0" hangingPunct="1">
        <a:spcBef>
          <a:spcPts val="1800"/>
        </a:spcBef>
        <a:buFontTx/>
        <a:buBlip>
          <a:blip r:embed="rId14"/>
        </a:buBlip>
        <a:defRPr sz="1800" kern="1200">
          <a:gradFill flip="none" rotWithShape="1">
            <a:gsLst>
              <a:gs pos="0">
                <a:schemeClr val="tx1">
                  <a:lumMod val="60000"/>
                  <a:lumOff val="40000"/>
                </a:schemeClr>
              </a:gs>
              <a:gs pos="100000">
                <a:schemeClr val="tx1">
                  <a:lumMod val="40000"/>
                  <a:lumOff val="60000"/>
                </a:schemeClr>
              </a:gs>
            </a:gsLst>
            <a:lin ang="8100000" scaled="1"/>
            <a:tileRect/>
          </a:gradFill>
          <a:latin typeface="+mn-lt"/>
          <a:ea typeface="+mn-ea"/>
          <a:cs typeface="+mn-cs"/>
        </a:defRPr>
      </a:lvl3pPr>
      <a:lvl4pPr marL="1035050" indent="-349250" algn="l" defTabSz="914400" rtl="0" eaLnBrk="1" latinLnBrk="0" hangingPunct="1">
        <a:spcBef>
          <a:spcPts val="1800"/>
        </a:spcBef>
        <a:buFontTx/>
        <a:buBlip>
          <a:blip r:embed="rId15"/>
        </a:buBlip>
        <a:defRPr sz="1800" kern="1200">
          <a:gradFill flip="none" rotWithShape="1">
            <a:gsLst>
              <a:gs pos="0">
                <a:schemeClr val="tx1">
                  <a:lumMod val="60000"/>
                  <a:lumOff val="40000"/>
                </a:schemeClr>
              </a:gs>
              <a:gs pos="100000">
                <a:schemeClr val="tx1">
                  <a:lumMod val="40000"/>
                  <a:lumOff val="60000"/>
                </a:schemeClr>
              </a:gs>
            </a:gsLst>
            <a:lin ang="8100000" scaled="1"/>
            <a:tileRect/>
          </a:gradFill>
          <a:latin typeface="+mn-lt"/>
          <a:ea typeface="+mn-ea"/>
          <a:cs typeface="+mn-cs"/>
        </a:defRPr>
      </a:lvl4pPr>
      <a:lvl5pPr marL="1263650" indent="-349250" algn="l" defTabSz="914400" rtl="0" eaLnBrk="1" latinLnBrk="0" hangingPunct="1">
        <a:spcBef>
          <a:spcPts val="1800"/>
        </a:spcBef>
        <a:buFontTx/>
        <a:buBlip>
          <a:blip r:embed="rId14"/>
        </a:buBlip>
        <a:defRPr sz="1800" kern="1200">
          <a:gradFill flip="none" rotWithShape="1">
            <a:gsLst>
              <a:gs pos="0">
                <a:schemeClr val="tx1">
                  <a:lumMod val="60000"/>
                  <a:lumOff val="40000"/>
                </a:schemeClr>
              </a:gs>
              <a:gs pos="100000">
                <a:schemeClr val="tx1">
                  <a:lumMod val="40000"/>
                  <a:lumOff val="60000"/>
                </a:schemeClr>
              </a:gs>
            </a:gsLst>
            <a:lin ang="8100000" scaled="1"/>
            <a:tileRect/>
          </a:gradFill>
          <a:latin typeface="+mn-lt"/>
          <a:ea typeface="+mn-ea"/>
          <a:cs typeface="+mn-cs"/>
        </a:defRPr>
      </a:lvl5pPr>
      <a:lvl6pPr marL="1492250" indent="-349250" algn="l" defTabSz="914400" rtl="0" eaLnBrk="1" latinLnBrk="0" hangingPunct="1">
        <a:spcBef>
          <a:spcPts val="1800"/>
        </a:spcBef>
        <a:buFontTx/>
        <a:buBlip>
          <a:blip r:embed="rId15"/>
        </a:buBlip>
        <a:defRPr sz="1800" kern="1200">
          <a:solidFill>
            <a:schemeClr val="tx1">
              <a:lumMod val="60000"/>
              <a:lumOff val="40000"/>
            </a:schemeClr>
          </a:solidFill>
          <a:latin typeface="+mn-lt"/>
          <a:ea typeface="+mn-ea"/>
          <a:cs typeface="+mn-cs"/>
        </a:defRPr>
      </a:lvl6pPr>
      <a:lvl7pPr marL="1720850" indent="-349250" algn="l" defTabSz="914400" rtl="0" eaLnBrk="1" latinLnBrk="0" hangingPunct="1">
        <a:spcBef>
          <a:spcPts val="1800"/>
        </a:spcBef>
        <a:buFontTx/>
        <a:buBlip>
          <a:blip r:embed="rId14"/>
        </a:buBlip>
        <a:defRPr sz="1800" kern="1200">
          <a:solidFill>
            <a:schemeClr val="tx1">
              <a:lumMod val="60000"/>
              <a:lumOff val="40000"/>
            </a:schemeClr>
          </a:solidFill>
          <a:latin typeface="+mn-lt"/>
          <a:ea typeface="+mn-ea"/>
          <a:cs typeface="+mn-cs"/>
        </a:defRPr>
      </a:lvl7pPr>
      <a:lvl8pPr marL="1949450" indent="-349250" algn="l" defTabSz="914400" rtl="0" eaLnBrk="1" latinLnBrk="0" hangingPunct="1">
        <a:spcBef>
          <a:spcPts val="1800"/>
        </a:spcBef>
        <a:buFontTx/>
        <a:buBlip>
          <a:blip r:embed="rId15"/>
        </a:buBlip>
        <a:defRPr sz="1800" kern="1200">
          <a:solidFill>
            <a:schemeClr val="tx1">
              <a:lumMod val="60000"/>
              <a:lumOff val="40000"/>
            </a:schemeClr>
          </a:solidFill>
          <a:latin typeface="+mn-lt"/>
          <a:ea typeface="+mn-ea"/>
          <a:cs typeface="+mn-cs"/>
        </a:defRPr>
      </a:lvl8pPr>
      <a:lvl9pPr marL="2178050" indent="-349250" algn="l" defTabSz="914400" rtl="0" eaLnBrk="1" latinLnBrk="0" hangingPunct="1">
        <a:spcBef>
          <a:spcPts val="1800"/>
        </a:spcBef>
        <a:buFontTx/>
        <a:buBlip>
          <a:blip r:embed="rId14"/>
        </a:buBlip>
        <a:defRPr sz="1800" kern="1200">
          <a:solidFill>
            <a:schemeClr val="tx1">
              <a:lumMod val="60000"/>
              <a:lumOff val="40000"/>
            </a:schemeClr>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slide" Target="slide18.xml"/><Relationship Id="rId2" Type="http://schemas.openxmlformats.org/officeDocument/2006/relationships/image" Target="../media/image17.png"/><Relationship Id="rId1" Type="http://schemas.openxmlformats.org/officeDocument/2006/relationships/slideLayout" Target="../slideLayouts/slideLayout2.xml"/><Relationship Id="rId6" Type="http://schemas.openxmlformats.org/officeDocument/2006/relationships/slide" Target="slide15.xml"/><Relationship Id="rId5" Type="http://schemas.openxmlformats.org/officeDocument/2006/relationships/slide" Target="slide17.xml"/><Relationship Id="rId4" Type="http://schemas.openxmlformats.org/officeDocument/2006/relationships/slide" Target="slide16.xml"/></Relationships>
</file>

<file path=ppt/slides/_rels/slide15.xml.rels><?xml version="1.0" encoding="UTF-8" standalone="yes"?>
<Relationships xmlns="http://schemas.openxmlformats.org/package/2006/relationships"><Relationship Id="rId3" Type="http://schemas.openxmlformats.org/officeDocument/2006/relationships/slide" Target="slide14.xml"/><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slide" Target="slide14.xml"/><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slide" Target="slide14.xml"/><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slide" Target="slide14.xml"/><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33400" y="1295400"/>
            <a:ext cx="7759700" cy="1676400"/>
          </a:xfrm>
        </p:spPr>
        <p:txBody>
          <a:bodyPr/>
          <a:lstStyle/>
          <a:p>
            <a:pPr algn="ctr"/>
            <a:r>
              <a:rPr lang="en-US" sz="6000" dirty="0" smtClean="0">
                <a:latin typeface="Lucida Calligraphy" pitchFamily="66" charset="0"/>
              </a:rPr>
              <a:t>Application of Data Programming Blocks</a:t>
            </a:r>
            <a:endParaRPr lang="en-US" sz="6000" dirty="0">
              <a:latin typeface="Lucida Calligraphy" pitchFamily="66" charset="0"/>
            </a:endParaRPr>
          </a:p>
        </p:txBody>
      </p:sp>
      <p:sp>
        <p:nvSpPr>
          <p:cNvPr id="3" name="Subtitle 2"/>
          <p:cNvSpPr>
            <a:spLocks noGrp="1"/>
          </p:cNvSpPr>
          <p:nvPr>
            <p:ph type="subTitle" idx="1"/>
          </p:nvPr>
        </p:nvSpPr>
        <p:spPr>
          <a:xfrm>
            <a:off x="2895600" y="3810000"/>
            <a:ext cx="4559300" cy="2590800"/>
          </a:xfrm>
        </p:spPr>
        <p:txBody>
          <a:bodyPr>
            <a:normAutofit/>
          </a:bodyPr>
          <a:lstStyle/>
          <a:p>
            <a:pPr algn="ctr"/>
            <a:r>
              <a:rPr lang="en-US" sz="3600" dirty="0" smtClean="0"/>
              <a:t>MODULE 2</a:t>
            </a:r>
            <a:endParaRPr lang="en-US" sz="3600"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9144000" cy="5715000"/>
          </a:xfrm>
        </p:spPr>
        <p:txBody>
          <a:bodyPr>
            <a:normAutofit/>
          </a:bodyPr>
          <a:lstStyle/>
          <a:p>
            <a:r>
              <a:rPr lang="en-US" sz="2400" dirty="0" smtClean="0">
                <a:solidFill>
                  <a:schemeClr val="tx1">
                    <a:lumMod val="75000"/>
                    <a:lumOff val="25000"/>
                  </a:schemeClr>
                </a:solidFill>
                <a:latin typeface="Comic Sans MS" pitchFamily="66" charset="0"/>
              </a:rPr>
              <a:t>To do so, use the Configuration Panel to select the variable from the list, and then set the Action item to either Read or Write. </a:t>
            </a:r>
          </a:p>
          <a:p>
            <a:r>
              <a:rPr lang="en-US" sz="2400" dirty="0" smtClean="0">
                <a:solidFill>
                  <a:schemeClr val="tx1">
                    <a:lumMod val="75000"/>
                    <a:lumOff val="25000"/>
                  </a:schemeClr>
                </a:solidFill>
                <a:latin typeface="Comic Sans MS" pitchFamily="66" charset="0"/>
              </a:rPr>
              <a:t>When </a:t>
            </a:r>
            <a:r>
              <a:rPr lang="en-US" sz="2400" u="sng" dirty="0" smtClean="0">
                <a:solidFill>
                  <a:schemeClr val="tx1">
                    <a:lumMod val="75000"/>
                    <a:lumOff val="25000"/>
                  </a:schemeClr>
                </a:solidFill>
                <a:latin typeface="Comic Sans MS" pitchFamily="66" charset="0"/>
              </a:rPr>
              <a:t>Read</a:t>
            </a:r>
            <a:r>
              <a:rPr lang="en-US" sz="2400" dirty="0" smtClean="0">
                <a:solidFill>
                  <a:schemeClr val="tx1">
                    <a:lumMod val="75000"/>
                    <a:lumOff val="25000"/>
                  </a:schemeClr>
                </a:solidFill>
                <a:latin typeface="Comic Sans MS" pitchFamily="66" charset="0"/>
              </a:rPr>
              <a:t> is selected, the variable’s current value is put on the data wire attached to the output data plug. </a:t>
            </a:r>
          </a:p>
          <a:p>
            <a:r>
              <a:rPr lang="en-US" sz="2400" dirty="0" smtClean="0">
                <a:solidFill>
                  <a:schemeClr val="tx1">
                    <a:lumMod val="75000"/>
                    <a:lumOff val="25000"/>
                  </a:schemeClr>
                </a:solidFill>
                <a:latin typeface="Comic Sans MS" pitchFamily="66" charset="0"/>
              </a:rPr>
              <a:t>When </a:t>
            </a:r>
            <a:r>
              <a:rPr lang="en-US" sz="2400" u="sng" dirty="0" smtClean="0">
                <a:solidFill>
                  <a:schemeClr val="tx1">
                    <a:lumMod val="75000"/>
                    <a:lumOff val="25000"/>
                  </a:schemeClr>
                </a:solidFill>
                <a:latin typeface="Comic Sans MS" pitchFamily="66" charset="0"/>
              </a:rPr>
              <a:t>Write</a:t>
            </a:r>
            <a:r>
              <a:rPr lang="en-US" sz="2400" dirty="0" smtClean="0">
                <a:solidFill>
                  <a:schemeClr val="tx1">
                    <a:lumMod val="75000"/>
                    <a:lumOff val="25000"/>
                  </a:schemeClr>
                </a:solidFill>
                <a:latin typeface="Comic Sans MS" pitchFamily="66" charset="0"/>
              </a:rPr>
              <a:t> is selected, a value is stored in the variable. That value can be supplied either using the Configuration Panel or via an input data wire. </a:t>
            </a:r>
          </a:p>
          <a:p>
            <a:r>
              <a:rPr lang="en-US" sz="2400" dirty="0" smtClean="0">
                <a:solidFill>
                  <a:schemeClr val="tx1">
                    <a:lumMod val="75000"/>
                    <a:lumOff val="25000"/>
                  </a:schemeClr>
                </a:solidFill>
                <a:latin typeface="Comic Sans MS" pitchFamily="66" charset="0"/>
              </a:rPr>
              <a:t>Usually, you will need to use the Configuration Panel to set a variable’s initial value at the beginning of a program, and then use a data wire if you want to change the value later in the program. 	</a:t>
            </a:r>
          </a:p>
          <a:p>
            <a:endParaRPr lang="en-US" sz="2400" dirty="0">
              <a:solidFill>
                <a:schemeClr val="tx1">
                  <a:lumMod val="75000"/>
                  <a:lumOff val="25000"/>
                </a:schemeClr>
              </a:solidFill>
              <a:latin typeface="Comic Sans MS" pitchFamily="66" charset="0"/>
            </a:endParaRPr>
          </a:p>
        </p:txBody>
      </p:sp>
      <p:pic>
        <p:nvPicPr>
          <p:cNvPr id="6147" name="Picture 3"/>
          <p:cNvPicPr>
            <a:picLocks noChangeAspect="1" noChangeArrowheads="1"/>
          </p:cNvPicPr>
          <p:nvPr/>
        </p:nvPicPr>
        <p:blipFill>
          <a:blip r:embed="rId2" cstate="print"/>
          <a:srcRect/>
          <a:stretch>
            <a:fillRect/>
          </a:stretch>
        </p:blipFill>
        <p:spPr bwMode="auto">
          <a:xfrm>
            <a:off x="2362199" y="4800600"/>
            <a:ext cx="6781801" cy="2057401"/>
          </a:xfrm>
          <a:prstGeom prst="rect">
            <a:avLst/>
          </a:prstGeom>
          <a:noFill/>
          <a:ln w="9525">
            <a:noFill/>
            <a:miter lim="800000"/>
            <a:headEnd/>
            <a:tailEnd/>
          </a:ln>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228600"/>
            <a:ext cx="9144000" cy="4144963"/>
          </a:xfrm>
        </p:spPr>
        <p:txBody>
          <a:bodyPr>
            <a:normAutofit/>
          </a:bodyPr>
          <a:lstStyle/>
          <a:p>
            <a:endParaRPr lang="en-US" sz="2400" dirty="0" smtClean="0">
              <a:solidFill>
                <a:schemeClr val="tx1">
                  <a:lumMod val="75000"/>
                  <a:lumOff val="25000"/>
                </a:schemeClr>
              </a:solidFill>
              <a:latin typeface="Comic Sans MS" pitchFamily="66" charset="0"/>
            </a:endParaRPr>
          </a:p>
          <a:p>
            <a:r>
              <a:rPr lang="en-US" sz="2400" dirty="0" smtClean="0">
                <a:solidFill>
                  <a:schemeClr val="tx1">
                    <a:lumMod val="75000"/>
                    <a:lumOff val="25000"/>
                  </a:schemeClr>
                </a:solidFill>
                <a:latin typeface="Comic Sans MS" pitchFamily="66" charset="0"/>
              </a:rPr>
              <a:t>This block can take up to three inputs. It determines whether a test number is inside or outside a range of numbers.</a:t>
            </a:r>
          </a:p>
          <a:p>
            <a:r>
              <a:rPr lang="en-US" sz="2400" dirty="0" smtClean="0">
                <a:solidFill>
                  <a:schemeClr val="tx1">
                    <a:lumMod val="75000"/>
                    <a:lumOff val="25000"/>
                  </a:schemeClr>
                </a:solidFill>
                <a:latin typeface="Comic Sans MS" pitchFamily="66" charset="0"/>
              </a:rPr>
              <a:t>It outputs a logic value depending on the result of the comparison. </a:t>
            </a:r>
          </a:p>
          <a:p>
            <a:pPr>
              <a:buNone/>
            </a:pPr>
            <a:endParaRPr lang="en-US" sz="2400" dirty="0" smtClean="0">
              <a:solidFill>
                <a:schemeClr val="tx1">
                  <a:lumMod val="75000"/>
                  <a:lumOff val="25000"/>
                </a:schemeClr>
              </a:solidFill>
              <a:latin typeface="Comic Sans MS" pitchFamily="66" charset="0"/>
            </a:endParaRPr>
          </a:p>
        </p:txBody>
      </p:sp>
      <p:sp>
        <p:nvSpPr>
          <p:cNvPr id="4" name="Title 1"/>
          <p:cNvSpPr txBox="1">
            <a:spLocks/>
          </p:cNvSpPr>
          <p:nvPr/>
        </p:nvSpPr>
        <p:spPr>
          <a:xfrm>
            <a:off x="609600" y="-304800"/>
            <a:ext cx="8229600" cy="1577788"/>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800" b="0" i="0" u="none" strike="noStrike" kern="1200" cap="none" spc="0" normalizeH="0" baseline="0" noProof="0" dirty="0" smtClean="0">
                <a:ln>
                  <a:noFill/>
                </a:ln>
                <a:solidFill>
                  <a:schemeClr val="tx1">
                    <a:lumMod val="60000"/>
                    <a:lumOff val="40000"/>
                  </a:schemeClr>
                </a:solidFill>
                <a:effectLst/>
                <a:uLnTx/>
                <a:uFillTx/>
                <a:latin typeface="Lucida Calligraphy" pitchFamily="66" charset="0"/>
                <a:ea typeface="+mj-ea"/>
                <a:cs typeface="+mj-cs"/>
              </a:rPr>
              <a:t>Range Block</a:t>
            </a:r>
            <a:endParaRPr kumimoji="0" lang="en-US" sz="4800" b="0" i="0" u="none" strike="noStrike" kern="1200" cap="none" spc="0" normalizeH="0" baseline="0" noProof="0" dirty="0">
              <a:ln>
                <a:noFill/>
              </a:ln>
              <a:solidFill>
                <a:schemeClr val="tx1">
                  <a:lumMod val="60000"/>
                  <a:lumOff val="40000"/>
                </a:schemeClr>
              </a:solidFill>
              <a:effectLst/>
              <a:uLnTx/>
              <a:uFillTx/>
              <a:latin typeface="Lucida Calligraphy" pitchFamily="66" charset="0"/>
              <a:ea typeface="+mj-ea"/>
              <a:cs typeface="+mj-cs"/>
            </a:endParaRPr>
          </a:p>
        </p:txBody>
      </p:sp>
      <p:pic>
        <p:nvPicPr>
          <p:cNvPr id="7170" name="Picture 2"/>
          <p:cNvPicPr>
            <a:picLocks noChangeAspect="1" noChangeArrowheads="1"/>
          </p:cNvPicPr>
          <p:nvPr/>
        </p:nvPicPr>
        <p:blipFill>
          <a:blip r:embed="rId2" cstate="print"/>
          <a:srcRect/>
          <a:stretch>
            <a:fillRect/>
          </a:stretch>
        </p:blipFill>
        <p:spPr bwMode="auto">
          <a:xfrm>
            <a:off x="4038600" y="2577465"/>
            <a:ext cx="2038350" cy="4280535"/>
          </a:xfrm>
          <a:prstGeom prst="rect">
            <a:avLst/>
          </a:prstGeom>
          <a:noFill/>
          <a:ln w="9525">
            <a:noFill/>
            <a:miter lim="800000"/>
            <a:headEnd/>
            <a:tailEnd/>
          </a:ln>
        </p:spPr>
      </p:pic>
      <p:sp>
        <p:nvSpPr>
          <p:cNvPr id="6" name="TextBox 5"/>
          <p:cNvSpPr txBox="1"/>
          <p:nvPr/>
        </p:nvSpPr>
        <p:spPr>
          <a:xfrm>
            <a:off x="2057400" y="5638800"/>
            <a:ext cx="1905000" cy="461665"/>
          </a:xfrm>
          <a:prstGeom prst="rect">
            <a:avLst/>
          </a:prstGeom>
          <a:noFill/>
        </p:spPr>
        <p:txBody>
          <a:bodyPr wrap="square" rtlCol="0">
            <a:spAutoFit/>
          </a:bodyPr>
          <a:lstStyle/>
          <a:p>
            <a:r>
              <a:rPr lang="en-US" sz="2400" dirty="0" smtClean="0">
                <a:latin typeface="Comic Sans MS" pitchFamily="66" charset="0"/>
              </a:rPr>
              <a:t>Test Value</a:t>
            </a:r>
            <a:endParaRPr lang="en-US" sz="2400" dirty="0">
              <a:latin typeface="Comic Sans MS" pitchFamily="66" charset="0"/>
            </a:endParaRPr>
          </a:p>
        </p:txBody>
      </p:sp>
      <p:sp>
        <p:nvSpPr>
          <p:cNvPr id="7" name="TextBox 6"/>
          <p:cNvSpPr txBox="1"/>
          <p:nvPr/>
        </p:nvSpPr>
        <p:spPr>
          <a:xfrm>
            <a:off x="2057400" y="4419600"/>
            <a:ext cx="1905000" cy="461665"/>
          </a:xfrm>
          <a:prstGeom prst="rect">
            <a:avLst/>
          </a:prstGeom>
          <a:noFill/>
        </p:spPr>
        <p:txBody>
          <a:bodyPr wrap="square" rtlCol="0">
            <a:spAutoFit/>
          </a:bodyPr>
          <a:lstStyle/>
          <a:p>
            <a:r>
              <a:rPr lang="en-US" sz="2400" dirty="0" smtClean="0">
                <a:latin typeface="Comic Sans MS" pitchFamily="66" charset="0"/>
              </a:rPr>
              <a:t>Lower Limit</a:t>
            </a:r>
            <a:endParaRPr lang="en-US" sz="2400" dirty="0">
              <a:latin typeface="Comic Sans MS" pitchFamily="66" charset="0"/>
            </a:endParaRPr>
          </a:p>
        </p:txBody>
      </p:sp>
      <p:sp>
        <p:nvSpPr>
          <p:cNvPr id="8" name="TextBox 7"/>
          <p:cNvSpPr txBox="1"/>
          <p:nvPr/>
        </p:nvSpPr>
        <p:spPr>
          <a:xfrm>
            <a:off x="2057400" y="5029200"/>
            <a:ext cx="1905000" cy="461665"/>
          </a:xfrm>
          <a:prstGeom prst="rect">
            <a:avLst/>
          </a:prstGeom>
          <a:noFill/>
        </p:spPr>
        <p:txBody>
          <a:bodyPr wrap="square" rtlCol="0">
            <a:spAutoFit/>
          </a:bodyPr>
          <a:lstStyle/>
          <a:p>
            <a:r>
              <a:rPr lang="en-US" sz="2400" dirty="0" smtClean="0">
                <a:latin typeface="Comic Sans MS" pitchFamily="66" charset="0"/>
              </a:rPr>
              <a:t>Upper Limit</a:t>
            </a:r>
            <a:endParaRPr lang="en-US" sz="2400" dirty="0">
              <a:latin typeface="Comic Sans MS" pitchFamily="66" charset="0"/>
            </a:endParaRPr>
          </a:p>
        </p:txBody>
      </p:sp>
      <p:sp>
        <p:nvSpPr>
          <p:cNvPr id="9" name="TextBox 8"/>
          <p:cNvSpPr txBox="1"/>
          <p:nvPr/>
        </p:nvSpPr>
        <p:spPr>
          <a:xfrm>
            <a:off x="6172200" y="6096000"/>
            <a:ext cx="2590800" cy="461665"/>
          </a:xfrm>
          <a:prstGeom prst="rect">
            <a:avLst/>
          </a:prstGeom>
          <a:noFill/>
        </p:spPr>
        <p:txBody>
          <a:bodyPr wrap="square" rtlCol="0">
            <a:spAutoFit/>
          </a:bodyPr>
          <a:lstStyle/>
          <a:p>
            <a:r>
              <a:rPr lang="en-US" sz="2400" dirty="0" smtClean="0">
                <a:latin typeface="Comic Sans MS" pitchFamily="66" charset="0"/>
              </a:rPr>
              <a:t>Output Result</a:t>
            </a:r>
            <a:endParaRPr lang="en-US" sz="2400" dirty="0">
              <a:latin typeface="Comic Sans MS" pitchFamily="66" charset="0"/>
            </a:endParaRPr>
          </a:p>
        </p:txBody>
      </p:sp>
      <p:sp>
        <p:nvSpPr>
          <p:cNvPr id="10" name="TextBox 9"/>
          <p:cNvSpPr txBox="1"/>
          <p:nvPr/>
        </p:nvSpPr>
        <p:spPr>
          <a:xfrm>
            <a:off x="6248400" y="3810000"/>
            <a:ext cx="1905000" cy="461665"/>
          </a:xfrm>
          <a:prstGeom prst="rect">
            <a:avLst/>
          </a:prstGeom>
          <a:noFill/>
        </p:spPr>
        <p:txBody>
          <a:bodyPr wrap="square" rtlCol="0">
            <a:spAutoFit/>
          </a:bodyPr>
          <a:lstStyle/>
          <a:p>
            <a:r>
              <a:rPr lang="en-US" sz="2400" dirty="0" smtClean="0">
                <a:latin typeface="Comic Sans MS" pitchFamily="66" charset="0"/>
              </a:rPr>
              <a:t>Range Value</a:t>
            </a:r>
            <a:endParaRPr lang="en-US" sz="2400" dirty="0">
              <a:latin typeface="Comic Sans MS" pitchFamily="66" charset="0"/>
            </a:endParaRPr>
          </a:p>
        </p:txBody>
      </p:sp>
      <p:cxnSp>
        <p:nvCxnSpPr>
          <p:cNvPr id="12" name="Straight Arrow Connector 11"/>
          <p:cNvCxnSpPr/>
          <p:nvPr/>
        </p:nvCxnSpPr>
        <p:spPr>
          <a:xfrm>
            <a:off x="3810000" y="4648200"/>
            <a:ext cx="457200"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p:nvPr/>
        </p:nvCxnSpPr>
        <p:spPr>
          <a:xfrm>
            <a:off x="3810000" y="5181600"/>
            <a:ext cx="457200"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4" name="Straight Arrow Connector 13"/>
          <p:cNvCxnSpPr/>
          <p:nvPr/>
        </p:nvCxnSpPr>
        <p:spPr>
          <a:xfrm>
            <a:off x="3733800" y="5791200"/>
            <a:ext cx="457200"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a:stCxn id="10" idx="1"/>
          </p:cNvCxnSpPr>
          <p:nvPr/>
        </p:nvCxnSpPr>
        <p:spPr>
          <a:xfrm flipH="1" flipV="1">
            <a:off x="5943600" y="4038600"/>
            <a:ext cx="304800" cy="2233"/>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9" name="Straight Arrow Connector 18"/>
          <p:cNvCxnSpPr>
            <a:stCxn id="9" idx="1"/>
          </p:cNvCxnSpPr>
          <p:nvPr/>
        </p:nvCxnSpPr>
        <p:spPr>
          <a:xfrm flipH="1" flipV="1">
            <a:off x="5410200" y="6324601"/>
            <a:ext cx="762000" cy="223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685800"/>
            <a:ext cx="9144000" cy="6096000"/>
          </a:xfrm>
        </p:spPr>
        <p:txBody>
          <a:bodyPr>
            <a:normAutofit/>
          </a:bodyPr>
          <a:lstStyle/>
          <a:p>
            <a:r>
              <a:rPr lang="en-US" sz="2000" dirty="0" smtClean="0">
                <a:solidFill>
                  <a:schemeClr val="tx1">
                    <a:lumMod val="75000"/>
                    <a:lumOff val="25000"/>
                  </a:schemeClr>
                </a:solidFill>
                <a:latin typeface="Comic Sans MS" pitchFamily="66" charset="0"/>
              </a:rPr>
              <a:t>This is the Configuration Panel for the range block. You can set the range by using the two-sided slider, by </a:t>
            </a:r>
            <a:r>
              <a:rPr lang="en-US" sz="2000" u="sng" dirty="0" smtClean="0">
                <a:solidFill>
                  <a:schemeClr val="tx1">
                    <a:lumMod val="75000"/>
                    <a:lumOff val="25000"/>
                  </a:schemeClr>
                </a:solidFill>
                <a:latin typeface="Comic Sans MS" pitchFamily="66" charset="0"/>
              </a:rPr>
              <a:t>entering </a:t>
            </a:r>
            <a:r>
              <a:rPr lang="en-US" sz="2000" dirty="0" smtClean="0">
                <a:solidFill>
                  <a:schemeClr val="tx1">
                    <a:lumMod val="75000"/>
                    <a:lumOff val="25000"/>
                  </a:schemeClr>
                </a:solidFill>
                <a:latin typeface="Comic Sans MS" pitchFamily="66" charset="0"/>
              </a:rPr>
              <a:t>the values in the A and B boxes or by supplying the two range limit values using </a:t>
            </a:r>
            <a:r>
              <a:rPr lang="en-US" sz="2000" u="sng" dirty="0" smtClean="0">
                <a:solidFill>
                  <a:schemeClr val="tx1">
                    <a:lumMod val="75000"/>
                    <a:lumOff val="25000"/>
                  </a:schemeClr>
                </a:solidFill>
                <a:latin typeface="Comic Sans MS" pitchFamily="66" charset="0"/>
              </a:rPr>
              <a:t>data wires. </a:t>
            </a:r>
          </a:p>
          <a:p>
            <a:r>
              <a:rPr lang="en-US" sz="2000" dirty="0" smtClean="0">
                <a:solidFill>
                  <a:schemeClr val="tx1">
                    <a:lumMod val="75000"/>
                    <a:lumOff val="25000"/>
                  </a:schemeClr>
                </a:solidFill>
                <a:latin typeface="Comic Sans MS" pitchFamily="66" charset="0"/>
              </a:rPr>
              <a:t>Using the slider, you can </a:t>
            </a:r>
            <a:r>
              <a:rPr lang="en-US" sz="2000" dirty="0" err="1" smtClean="0">
                <a:solidFill>
                  <a:schemeClr val="tx1">
                    <a:lumMod val="75000"/>
                    <a:lumOff val="25000"/>
                  </a:schemeClr>
                </a:solidFill>
                <a:latin typeface="Comic Sans MS" pitchFamily="66" charset="0"/>
              </a:rPr>
              <a:t>aselect</a:t>
            </a:r>
            <a:r>
              <a:rPr lang="en-US" sz="2000" dirty="0" smtClean="0">
                <a:solidFill>
                  <a:schemeClr val="tx1">
                    <a:lumMod val="75000"/>
                    <a:lumOff val="25000"/>
                  </a:schemeClr>
                </a:solidFill>
                <a:latin typeface="Comic Sans MS" pitchFamily="66" charset="0"/>
              </a:rPr>
              <a:t> lower and upper limits between 0 and 100. To use values greater than 100 or less than 0, enter the numbers in the boxes. 	</a:t>
            </a:r>
          </a:p>
          <a:p>
            <a:r>
              <a:rPr lang="en-US" sz="2000" dirty="0" smtClean="0">
                <a:solidFill>
                  <a:schemeClr val="tx1">
                    <a:lumMod val="75000"/>
                    <a:lumOff val="25000"/>
                  </a:schemeClr>
                </a:solidFill>
                <a:latin typeface="Comic Sans MS" pitchFamily="66" charset="0"/>
              </a:rPr>
              <a:t>The </a:t>
            </a:r>
            <a:r>
              <a:rPr lang="en-US" sz="2000" u="sng" dirty="0" smtClean="0">
                <a:solidFill>
                  <a:schemeClr val="tx1">
                    <a:lumMod val="75000"/>
                    <a:lumOff val="25000"/>
                  </a:schemeClr>
                </a:solidFill>
                <a:latin typeface="Comic Sans MS" pitchFamily="66" charset="0"/>
              </a:rPr>
              <a:t>test value </a:t>
            </a:r>
            <a:r>
              <a:rPr lang="en-US" sz="2000" dirty="0" smtClean="0">
                <a:solidFill>
                  <a:schemeClr val="tx1">
                    <a:lumMod val="75000"/>
                    <a:lumOff val="25000"/>
                  </a:schemeClr>
                </a:solidFill>
                <a:latin typeface="Comic Sans MS" pitchFamily="66" charset="0"/>
              </a:rPr>
              <a:t>can be entered into the box on the Configuration Panel or supplied by using a data wire. </a:t>
            </a:r>
          </a:p>
          <a:p>
            <a:r>
              <a:rPr lang="en-US" sz="2000" dirty="0" smtClean="0">
                <a:solidFill>
                  <a:schemeClr val="tx1">
                    <a:lumMod val="75000"/>
                    <a:lumOff val="25000"/>
                  </a:schemeClr>
                </a:solidFill>
                <a:latin typeface="Comic Sans MS" pitchFamily="66" charset="0"/>
              </a:rPr>
              <a:t>Using the range block, you can improve on traditional color sorting codes by specifying a range values for each color 	</a:t>
            </a:r>
          </a:p>
          <a:p>
            <a:endParaRPr lang="en-US" sz="2000" dirty="0">
              <a:solidFill>
                <a:schemeClr val="tx1">
                  <a:lumMod val="75000"/>
                  <a:lumOff val="25000"/>
                </a:schemeClr>
              </a:solidFill>
              <a:latin typeface="Comic Sans MS" pitchFamily="66" charset="0"/>
            </a:endParaRPr>
          </a:p>
        </p:txBody>
      </p:sp>
      <p:sp>
        <p:nvSpPr>
          <p:cNvPr id="4" name="Title 1"/>
          <p:cNvSpPr txBox="1">
            <a:spLocks/>
          </p:cNvSpPr>
          <p:nvPr/>
        </p:nvSpPr>
        <p:spPr>
          <a:xfrm>
            <a:off x="685800" y="-381000"/>
            <a:ext cx="8229600" cy="1577788"/>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800" b="0" i="0" u="none" strike="noStrike" kern="1200" cap="none" spc="0" normalizeH="0" baseline="0" noProof="0" dirty="0" smtClean="0">
                <a:ln>
                  <a:noFill/>
                </a:ln>
                <a:solidFill>
                  <a:schemeClr val="tx1">
                    <a:lumMod val="60000"/>
                    <a:lumOff val="40000"/>
                  </a:schemeClr>
                </a:solidFill>
                <a:effectLst/>
                <a:uLnTx/>
                <a:uFillTx/>
                <a:latin typeface="Lucida Calligraphy" pitchFamily="66" charset="0"/>
                <a:ea typeface="+mj-ea"/>
                <a:cs typeface="+mj-cs"/>
              </a:rPr>
              <a:t>Range Block</a:t>
            </a:r>
            <a:endParaRPr kumimoji="0" lang="en-US" sz="4800" b="0" i="0" u="none" strike="noStrike" kern="1200" cap="none" spc="0" normalizeH="0" baseline="0" noProof="0" dirty="0">
              <a:ln>
                <a:noFill/>
              </a:ln>
              <a:solidFill>
                <a:schemeClr val="tx1">
                  <a:lumMod val="60000"/>
                  <a:lumOff val="40000"/>
                </a:schemeClr>
              </a:solidFill>
              <a:effectLst/>
              <a:uLnTx/>
              <a:uFillTx/>
              <a:latin typeface="Lucida Calligraphy" pitchFamily="66" charset="0"/>
              <a:ea typeface="+mj-ea"/>
              <a:cs typeface="+mj-cs"/>
            </a:endParaRPr>
          </a:p>
        </p:txBody>
      </p:sp>
      <p:pic>
        <p:nvPicPr>
          <p:cNvPr id="8194" name="Picture 2"/>
          <p:cNvPicPr>
            <a:picLocks noChangeAspect="1" noChangeArrowheads="1"/>
          </p:cNvPicPr>
          <p:nvPr/>
        </p:nvPicPr>
        <p:blipFill>
          <a:blip r:embed="rId2" cstate="print"/>
          <a:srcRect/>
          <a:stretch>
            <a:fillRect/>
          </a:stretch>
        </p:blipFill>
        <p:spPr bwMode="auto">
          <a:xfrm>
            <a:off x="2057400" y="4495800"/>
            <a:ext cx="7086600" cy="2362200"/>
          </a:xfrm>
          <a:prstGeom prst="rect">
            <a:avLst/>
          </a:prstGeom>
          <a:noFill/>
          <a:ln w="9525">
            <a:noFill/>
            <a:miter lim="800000"/>
            <a:headEnd/>
            <a:tailEnd/>
          </a:ln>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304800" y="1447800"/>
            <a:ext cx="8229600" cy="1577788"/>
          </a:xfrm>
          <a:prstGeom prst="rect">
            <a:avLst/>
          </a:prstGeom>
        </p:spPr>
        <p:txBody>
          <a:bodyPr vert="horz" lIns="91440" tIns="45720" rIns="91440" bIns="45720" rtlCol="0" anchor="ct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8000" dirty="0" smtClean="0">
                <a:solidFill>
                  <a:schemeClr val="tx1">
                    <a:lumMod val="60000"/>
                    <a:lumOff val="40000"/>
                  </a:schemeClr>
                </a:solidFill>
                <a:latin typeface="Lucida Calligraphy" pitchFamily="66" charset="0"/>
                <a:ea typeface="+mj-ea"/>
                <a:cs typeface="+mj-cs"/>
              </a:rPr>
              <a:t>Lab Activity 1 </a:t>
            </a:r>
          </a:p>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8000" b="0" i="0" u="none" strike="noStrike" kern="1200" cap="none" spc="0" normalizeH="0" baseline="0" noProof="0" dirty="0" smtClean="0">
                <a:ln>
                  <a:noFill/>
                </a:ln>
                <a:solidFill>
                  <a:schemeClr val="tx1">
                    <a:lumMod val="60000"/>
                    <a:lumOff val="40000"/>
                  </a:schemeClr>
                </a:solidFill>
                <a:effectLst/>
                <a:uLnTx/>
                <a:uFillTx/>
                <a:latin typeface="Lucida Calligraphy" pitchFamily="66" charset="0"/>
                <a:ea typeface="+mj-ea"/>
                <a:cs typeface="+mj-cs"/>
              </a:rPr>
              <a:t>Tasks</a:t>
            </a:r>
            <a:r>
              <a:rPr kumimoji="0" lang="en-US" sz="8000" b="0" i="0" u="none" strike="noStrike" kern="1200" cap="none" spc="0" normalizeH="0" noProof="0" dirty="0" smtClean="0">
                <a:ln>
                  <a:noFill/>
                </a:ln>
                <a:solidFill>
                  <a:schemeClr val="tx1">
                    <a:lumMod val="60000"/>
                    <a:lumOff val="40000"/>
                  </a:schemeClr>
                </a:solidFill>
                <a:effectLst/>
                <a:uLnTx/>
                <a:uFillTx/>
                <a:latin typeface="Lucida Calligraphy" pitchFamily="66" charset="0"/>
                <a:ea typeface="+mj-ea"/>
                <a:cs typeface="+mj-cs"/>
              </a:rPr>
              <a:t> 1 &amp; 2</a:t>
            </a:r>
            <a:endParaRPr kumimoji="0" lang="en-US" sz="8000" b="0" i="0" u="none" strike="noStrike" kern="1200" cap="none" spc="0" normalizeH="0" baseline="0" noProof="0" dirty="0">
              <a:ln>
                <a:noFill/>
              </a:ln>
              <a:solidFill>
                <a:schemeClr val="tx1">
                  <a:lumMod val="60000"/>
                  <a:lumOff val="40000"/>
                </a:schemeClr>
              </a:solidFill>
              <a:effectLst/>
              <a:uLnTx/>
              <a:uFillTx/>
              <a:latin typeface="Lucida Calligraphy" pitchFamily="66" charset="0"/>
              <a:ea typeface="+mj-ea"/>
              <a:cs typeface="+mj-cs"/>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1143000"/>
            <a:ext cx="8839200" cy="4144963"/>
          </a:xfrm>
        </p:spPr>
        <p:txBody>
          <a:bodyPr/>
          <a:lstStyle/>
          <a:p>
            <a:r>
              <a:rPr lang="en-US" dirty="0" smtClean="0">
                <a:solidFill>
                  <a:schemeClr val="tx1">
                    <a:lumMod val="75000"/>
                    <a:lumOff val="25000"/>
                  </a:schemeClr>
                </a:solidFill>
                <a:latin typeface="Comic Sans MS" pitchFamily="66" charset="0"/>
              </a:rPr>
              <a:t>This block is designed to perform a logical operation on its inputs and output a true/false logical value. </a:t>
            </a:r>
          </a:p>
          <a:p>
            <a:r>
              <a:rPr lang="en-US" dirty="0" smtClean="0">
                <a:solidFill>
                  <a:schemeClr val="tx1">
                    <a:lumMod val="75000"/>
                    <a:lumOff val="25000"/>
                  </a:schemeClr>
                </a:solidFill>
                <a:latin typeface="Comic Sans MS" pitchFamily="66" charset="0"/>
              </a:rPr>
              <a:t>Its operations consist of         ,         ,         , </a:t>
            </a:r>
          </a:p>
          <a:p>
            <a:endParaRPr lang="en-US" dirty="0">
              <a:solidFill>
                <a:schemeClr val="tx1">
                  <a:lumMod val="75000"/>
                  <a:lumOff val="25000"/>
                </a:schemeClr>
              </a:solidFill>
              <a:latin typeface="Comic Sans MS" pitchFamily="66" charset="0"/>
            </a:endParaRPr>
          </a:p>
        </p:txBody>
      </p:sp>
      <p:sp>
        <p:nvSpPr>
          <p:cNvPr id="4" name="Title 1"/>
          <p:cNvSpPr txBox="1">
            <a:spLocks/>
          </p:cNvSpPr>
          <p:nvPr/>
        </p:nvSpPr>
        <p:spPr>
          <a:xfrm>
            <a:off x="685800" y="0"/>
            <a:ext cx="8229600" cy="1577788"/>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800" b="0" i="0" u="none" strike="noStrike" kern="1200" cap="none" spc="0" normalizeH="0" baseline="0" noProof="0" dirty="0" smtClean="0">
                <a:ln>
                  <a:noFill/>
                </a:ln>
                <a:solidFill>
                  <a:schemeClr val="tx1">
                    <a:lumMod val="60000"/>
                    <a:lumOff val="40000"/>
                  </a:schemeClr>
                </a:solidFill>
                <a:effectLst/>
                <a:uLnTx/>
                <a:uFillTx/>
                <a:latin typeface="Lucida Calligraphy" pitchFamily="66" charset="0"/>
                <a:ea typeface="+mj-ea"/>
                <a:cs typeface="+mj-cs"/>
              </a:rPr>
              <a:t>Logic Block</a:t>
            </a:r>
            <a:endParaRPr kumimoji="0" lang="en-US" sz="4800" b="0" i="0" u="none" strike="noStrike" kern="1200" cap="none" spc="0" normalizeH="0" baseline="0" noProof="0" dirty="0">
              <a:ln>
                <a:noFill/>
              </a:ln>
              <a:solidFill>
                <a:schemeClr val="tx1">
                  <a:lumMod val="60000"/>
                  <a:lumOff val="40000"/>
                </a:schemeClr>
              </a:solidFill>
              <a:effectLst/>
              <a:uLnTx/>
              <a:uFillTx/>
              <a:latin typeface="Lucida Calligraphy" pitchFamily="66" charset="0"/>
              <a:ea typeface="+mj-ea"/>
              <a:cs typeface="+mj-cs"/>
            </a:endParaRPr>
          </a:p>
        </p:txBody>
      </p:sp>
      <p:pic>
        <p:nvPicPr>
          <p:cNvPr id="1026" name="Picture 2"/>
          <p:cNvPicPr>
            <a:picLocks noChangeAspect="1" noChangeArrowheads="1"/>
          </p:cNvPicPr>
          <p:nvPr/>
        </p:nvPicPr>
        <p:blipFill>
          <a:blip r:embed="rId2" cstate="print"/>
          <a:srcRect/>
          <a:stretch>
            <a:fillRect/>
          </a:stretch>
        </p:blipFill>
        <p:spPr bwMode="auto">
          <a:xfrm>
            <a:off x="2438400" y="2514600"/>
            <a:ext cx="1524000" cy="3007895"/>
          </a:xfrm>
          <a:prstGeom prst="rect">
            <a:avLst/>
          </a:prstGeom>
          <a:noFill/>
          <a:ln w="9525">
            <a:noFill/>
            <a:miter lim="800000"/>
            <a:headEnd/>
            <a:tailEnd/>
          </a:ln>
        </p:spPr>
      </p:pic>
      <p:sp>
        <p:nvSpPr>
          <p:cNvPr id="6" name="TextBox 5"/>
          <p:cNvSpPr txBox="1"/>
          <p:nvPr/>
        </p:nvSpPr>
        <p:spPr>
          <a:xfrm>
            <a:off x="4343400" y="3505200"/>
            <a:ext cx="1524000" cy="707886"/>
          </a:xfrm>
          <a:prstGeom prst="rect">
            <a:avLst/>
          </a:prstGeom>
          <a:noFill/>
        </p:spPr>
        <p:txBody>
          <a:bodyPr wrap="square" rtlCol="0">
            <a:spAutoFit/>
          </a:bodyPr>
          <a:lstStyle/>
          <a:p>
            <a:r>
              <a:rPr lang="en-US" sz="2000" dirty="0" smtClean="0">
                <a:latin typeface="Comic Sans MS" pitchFamily="66" charset="0"/>
              </a:rPr>
              <a:t>Logic</a:t>
            </a:r>
          </a:p>
          <a:p>
            <a:r>
              <a:rPr lang="en-US" sz="2000" dirty="0" smtClean="0">
                <a:latin typeface="Comic Sans MS" pitchFamily="66" charset="0"/>
              </a:rPr>
              <a:t> Operation</a:t>
            </a:r>
            <a:endParaRPr lang="en-US" sz="2000" dirty="0">
              <a:latin typeface="Comic Sans MS" pitchFamily="66" charset="0"/>
            </a:endParaRPr>
          </a:p>
        </p:txBody>
      </p:sp>
      <p:cxnSp>
        <p:nvCxnSpPr>
          <p:cNvPr id="8" name="Straight Arrow Connector 7"/>
          <p:cNvCxnSpPr/>
          <p:nvPr/>
        </p:nvCxnSpPr>
        <p:spPr>
          <a:xfrm flipH="1">
            <a:off x="3886200" y="3705255"/>
            <a:ext cx="533400" cy="2854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9" name="TextBox 8"/>
          <p:cNvSpPr txBox="1"/>
          <p:nvPr/>
        </p:nvSpPr>
        <p:spPr>
          <a:xfrm>
            <a:off x="4876800" y="4953000"/>
            <a:ext cx="2514600" cy="400110"/>
          </a:xfrm>
          <a:prstGeom prst="rect">
            <a:avLst/>
          </a:prstGeom>
          <a:noFill/>
        </p:spPr>
        <p:txBody>
          <a:bodyPr wrap="square" rtlCol="0">
            <a:spAutoFit/>
          </a:bodyPr>
          <a:lstStyle/>
          <a:p>
            <a:r>
              <a:rPr lang="en-US" sz="2000" dirty="0" smtClean="0">
                <a:latin typeface="Comic Sans MS" pitchFamily="66" charset="0"/>
              </a:rPr>
              <a:t>Output Result</a:t>
            </a:r>
            <a:endParaRPr lang="en-US" sz="2000" dirty="0">
              <a:latin typeface="Comic Sans MS" pitchFamily="66" charset="0"/>
            </a:endParaRPr>
          </a:p>
        </p:txBody>
      </p:sp>
      <p:cxnSp>
        <p:nvCxnSpPr>
          <p:cNvPr id="11" name="Straight Arrow Connector 10"/>
          <p:cNvCxnSpPr/>
          <p:nvPr/>
        </p:nvCxnSpPr>
        <p:spPr>
          <a:xfrm flipH="1">
            <a:off x="3733800" y="5181600"/>
            <a:ext cx="1066800"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3" name="Left Brace 12"/>
          <p:cNvSpPr/>
          <p:nvPr/>
        </p:nvSpPr>
        <p:spPr>
          <a:xfrm>
            <a:off x="2209800" y="4114800"/>
            <a:ext cx="152400" cy="762000"/>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5" name="TextBox 14"/>
          <p:cNvSpPr txBox="1"/>
          <p:nvPr/>
        </p:nvSpPr>
        <p:spPr>
          <a:xfrm>
            <a:off x="609600" y="4038600"/>
            <a:ext cx="1447800" cy="707886"/>
          </a:xfrm>
          <a:prstGeom prst="rect">
            <a:avLst/>
          </a:prstGeom>
          <a:noFill/>
        </p:spPr>
        <p:txBody>
          <a:bodyPr wrap="square" rtlCol="0">
            <a:spAutoFit/>
          </a:bodyPr>
          <a:lstStyle/>
          <a:p>
            <a:r>
              <a:rPr lang="en-US" sz="2000" dirty="0" smtClean="0">
                <a:latin typeface="Comic Sans MS" pitchFamily="66" charset="0"/>
              </a:rPr>
              <a:t>Input </a:t>
            </a:r>
          </a:p>
          <a:p>
            <a:r>
              <a:rPr lang="en-US" sz="2000" dirty="0" smtClean="0">
                <a:latin typeface="Comic Sans MS" pitchFamily="66" charset="0"/>
              </a:rPr>
              <a:t>conditions</a:t>
            </a:r>
            <a:endParaRPr lang="en-US" sz="2000" dirty="0">
              <a:latin typeface="Comic Sans MS" pitchFamily="66" charset="0"/>
            </a:endParaRPr>
          </a:p>
        </p:txBody>
      </p:sp>
      <p:sp>
        <p:nvSpPr>
          <p:cNvPr id="22" name="TextBox 21">
            <a:hlinkClick r:id="rId3" action="ppaction://hlinksldjump"/>
          </p:cNvPr>
          <p:cNvSpPr txBox="1"/>
          <p:nvPr/>
        </p:nvSpPr>
        <p:spPr>
          <a:xfrm>
            <a:off x="6477000" y="2057400"/>
            <a:ext cx="1524000" cy="400110"/>
          </a:xfrm>
          <a:prstGeom prst="rect">
            <a:avLst/>
          </a:prstGeom>
          <a:noFill/>
        </p:spPr>
        <p:txBody>
          <a:bodyPr wrap="square" rtlCol="0">
            <a:spAutoFit/>
          </a:bodyPr>
          <a:lstStyle/>
          <a:p>
            <a:r>
              <a:rPr lang="en-US" sz="2000" dirty="0" smtClean="0">
                <a:solidFill>
                  <a:schemeClr val="tx1">
                    <a:lumMod val="75000"/>
                    <a:lumOff val="25000"/>
                  </a:schemeClr>
                </a:solidFill>
                <a:latin typeface="Comic Sans MS" pitchFamily="66" charset="0"/>
              </a:rPr>
              <a:t>NOT</a:t>
            </a:r>
            <a:endParaRPr lang="en-US" sz="2000" dirty="0">
              <a:solidFill>
                <a:schemeClr val="tx1">
                  <a:lumMod val="75000"/>
                  <a:lumOff val="25000"/>
                </a:schemeClr>
              </a:solidFill>
              <a:latin typeface="Comic Sans MS" pitchFamily="66" charset="0"/>
            </a:endParaRPr>
          </a:p>
        </p:txBody>
      </p:sp>
      <p:sp>
        <p:nvSpPr>
          <p:cNvPr id="23" name="TextBox 22">
            <a:hlinkClick r:id="rId4" action="ppaction://hlinksldjump"/>
          </p:cNvPr>
          <p:cNvSpPr txBox="1"/>
          <p:nvPr/>
        </p:nvSpPr>
        <p:spPr>
          <a:xfrm>
            <a:off x="4876800" y="2057400"/>
            <a:ext cx="1524000" cy="400110"/>
          </a:xfrm>
          <a:prstGeom prst="rect">
            <a:avLst/>
          </a:prstGeom>
          <a:noFill/>
        </p:spPr>
        <p:txBody>
          <a:bodyPr wrap="square" rtlCol="0">
            <a:spAutoFit/>
          </a:bodyPr>
          <a:lstStyle/>
          <a:p>
            <a:r>
              <a:rPr lang="en-US" sz="2000" dirty="0" smtClean="0">
                <a:solidFill>
                  <a:schemeClr val="tx1">
                    <a:lumMod val="75000"/>
                    <a:lumOff val="25000"/>
                  </a:schemeClr>
                </a:solidFill>
                <a:latin typeface="Comic Sans MS" pitchFamily="66" charset="0"/>
              </a:rPr>
              <a:t>AND</a:t>
            </a:r>
            <a:endParaRPr lang="en-US" sz="2000" dirty="0">
              <a:solidFill>
                <a:schemeClr val="tx1">
                  <a:lumMod val="75000"/>
                  <a:lumOff val="25000"/>
                </a:schemeClr>
              </a:solidFill>
              <a:latin typeface="Comic Sans MS" pitchFamily="66" charset="0"/>
            </a:endParaRPr>
          </a:p>
        </p:txBody>
      </p:sp>
      <p:sp>
        <p:nvSpPr>
          <p:cNvPr id="24" name="TextBox 23">
            <a:hlinkClick r:id="rId5" action="ppaction://hlinksldjump"/>
          </p:cNvPr>
          <p:cNvSpPr txBox="1"/>
          <p:nvPr/>
        </p:nvSpPr>
        <p:spPr>
          <a:xfrm>
            <a:off x="5715000" y="2038290"/>
            <a:ext cx="1524000" cy="400110"/>
          </a:xfrm>
          <a:prstGeom prst="rect">
            <a:avLst/>
          </a:prstGeom>
          <a:noFill/>
        </p:spPr>
        <p:txBody>
          <a:bodyPr wrap="square" rtlCol="0">
            <a:spAutoFit/>
          </a:bodyPr>
          <a:lstStyle/>
          <a:p>
            <a:r>
              <a:rPr lang="en-US" sz="2000" dirty="0" err="1" smtClean="0">
                <a:solidFill>
                  <a:schemeClr val="tx1">
                    <a:lumMod val="75000"/>
                    <a:lumOff val="25000"/>
                  </a:schemeClr>
                </a:solidFill>
                <a:latin typeface="Comic Sans MS" pitchFamily="66" charset="0"/>
              </a:rPr>
              <a:t>Xor</a:t>
            </a:r>
            <a:endParaRPr lang="en-US" sz="2000" dirty="0">
              <a:solidFill>
                <a:schemeClr val="tx1">
                  <a:lumMod val="75000"/>
                  <a:lumOff val="25000"/>
                </a:schemeClr>
              </a:solidFill>
              <a:latin typeface="Comic Sans MS" pitchFamily="66" charset="0"/>
            </a:endParaRPr>
          </a:p>
        </p:txBody>
      </p:sp>
      <p:sp>
        <p:nvSpPr>
          <p:cNvPr id="25" name="TextBox 24">
            <a:hlinkClick r:id="rId6" action="ppaction://hlinksldjump"/>
          </p:cNvPr>
          <p:cNvSpPr txBox="1"/>
          <p:nvPr/>
        </p:nvSpPr>
        <p:spPr>
          <a:xfrm>
            <a:off x="4038600" y="2057400"/>
            <a:ext cx="1524000" cy="400110"/>
          </a:xfrm>
          <a:prstGeom prst="rect">
            <a:avLst/>
          </a:prstGeom>
          <a:noFill/>
        </p:spPr>
        <p:txBody>
          <a:bodyPr wrap="square" rtlCol="0">
            <a:spAutoFit/>
          </a:bodyPr>
          <a:lstStyle/>
          <a:p>
            <a:r>
              <a:rPr lang="en-US" sz="2000" dirty="0" smtClean="0">
                <a:solidFill>
                  <a:schemeClr val="tx1">
                    <a:lumMod val="75000"/>
                    <a:lumOff val="25000"/>
                  </a:schemeClr>
                </a:solidFill>
                <a:latin typeface="Comic Sans MS" pitchFamily="66" charset="0"/>
              </a:rPr>
              <a:t>OR</a:t>
            </a:r>
            <a:endParaRPr lang="en-US" sz="2000" dirty="0">
              <a:solidFill>
                <a:schemeClr val="tx1">
                  <a:lumMod val="75000"/>
                  <a:lumOff val="25000"/>
                </a:schemeClr>
              </a:solidFill>
              <a:latin typeface="Comic Sans MS" pitchFamily="66" charset="0"/>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1143000"/>
            <a:ext cx="9144000" cy="4144963"/>
          </a:xfrm>
        </p:spPr>
        <p:txBody>
          <a:bodyPr>
            <a:normAutofit fontScale="92500" lnSpcReduction="20000"/>
          </a:bodyPr>
          <a:lstStyle/>
          <a:p>
            <a:endParaRPr lang="en-US" sz="2800" dirty="0" smtClean="0">
              <a:solidFill>
                <a:schemeClr val="tx1">
                  <a:lumMod val="75000"/>
                  <a:lumOff val="25000"/>
                </a:schemeClr>
              </a:solidFill>
              <a:latin typeface="Comic Sans MS" pitchFamily="66" charset="0"/>
            </a:endParaRPr>
          </a:p>
          <a:p>
            <a:r>
              <a:rPr lang="en-US" sz="2800" dirty="0" smtClean="0">
                <a:solidFill>
                  <a:schemeClr val="tx1">
                    <a:lumMod val="75000"/>
                    <a:lumOff val="25000"/>
                  </a:schemeClr>
                </a:solidFill>
                <a:latin typeface="Comic Sans MS" pitchFamily="66" charset="0"/>
              </a:rPr>
              <a:t>The result of the Or operation will be </a:t>
            </a:r>
            <a:r>
              <a:rPr lang="en-US" sz="2800" b="1" u="sng" dirty="0" smtClean="0">
                <a:solidFill>
                  <a:schemeClr val="tx1">
                    <a:lumMod val="75000"/>
                    <a:lumOff val="25000"/>
                  </a:schemeClr>
                </a:solidFill>
                <a:latin typeface="Comic Sans MS" pitchFamily="66" charset="0"/>
              </a:rPr>
              <a:t>true</a:t>
            </a:r>
            <a:r>
              <a:rPr lang="en-US" sz="2800" dirty="0" smtClean="0">
                <a:solidFill>
                  <a:schemeClr val="tx1">
                    <a:lumMod val="75000"/>
                    <a:lumOff val="25000"/>
                  </a:schemeClr>
                </a:solidFill>
                <a:latin typeface="Comic Sans MS" pitchFamily="66" charset="0"/>
              </a:rPr>
              <a:t> if either input value is true or if both input values are true.</a:t>
            </a:r>
          </a:p>
          <a:p>
            <a:r>
              <a:rPr lang="en-US" sz="2800" dirty="0" smtClean="0">
                <a:solidFill>
                  <a:schemeClr val="tx1">
                    <a:lumMod val="75000"/>
                    <a:lumOff val="25000"/>
                  </a:schemeClr>
                </a:solidFill>
                <a:latin typeface="Comic Sans MS" pitchFamily="66" charset="0"/>
              </a:rPr>
              <a:t> The result will be </a:t>
            </a:r>
            <a:r>
              <a:rPr lang="en-US" sz="2800" b="1" u="sng" dirty="0" smtClean="0">
                <a:solidFill>
                  <a:schemeClr val="tx1">
                    <a:lumMod val="75000"/>
                    <a:lumOff val="25000"/>
                  </a:schemeClr>
                </a:solidFill>
                <a:latin typeface="Comic Sans MS" pitchFamily="66" charset="0"/>
              </a:rPr>
              <a:t>false</a:t>
            </a:r>
            <a:r>
              <a:rPr lang="en-US" sz="2800" dirty="0" smtClean="0">
                <a:solidFill>
                  <a:schemeClr val="tx1">
                    <a:lumMod val="75000"/>
                    <a:lumOff val="25000"/>
                  </a:schemeClr>
                </a:solidFill>
                <a:latin typeface="Comic Sans MS" pitchFamily="66" charset="0"/>
              </a:rPr>
              <a:t> only if </a:t>
            </a:r>
            <a:r>
              <a:rPr lang="en-US" sz="2800" b="1" dirty="0" smtClean="0">
                <a:solidFill>
                  <a:schemeClr val="tx1">
                    <a:lumMod val="75000"/>
                    <a:lumOff val="25000"/>
                  </a:schemeClr>
                </a:solidFill>
                <a:latin typeface="Comic Sans MS" pitchFamily="66" charset="0"/>
              </a:rPr>
              <a:t>both input values are false.</a:t>
            </a:r>
          </a:p>
          <a:p>
            <a:r>
              <a:rPr lang="en-US" sz="2800" b="1" dirty="0" smtClean="0">
                <a:solidFill>
                  <a:schemeClr val="tx1">
                    <a:lumMod val="75000"/>
                    <a:lumOff val="25000"/>
                  </a:schemeClr>
                </a:solidFill>
                <a:latin typeface="Comic Sans MS" pitchFamily="66" charset="0"/>
              </a:rPr>
              <a:t>Example: </a:t>
            </a:r>
            <a:r>
              <a:rPr lang="en-US" sz="2800" dirty="0" smtClean="0">
                <a:solidFill>
                  <a:schemeClr val="tx1">
                    <a:lumMod val="75000"/>
                    <a:lumOff val="25000"/>
                  </a:schemeClr>
                </a:solidFill>
                <a:latin typeface="Comic Sans MS" pitchFamily="66" charset="0"/>
              </a:rPr>
              <a:t>you want your robot to change direction if the ultrasonic value is less than 20 cm or the touch sensor is pressed. </a:t>
            </a:r>
            <a:r>
              <a:rPr lang="en-US" sz="2800" b="1" dirty="0" smtClean="0">
                <a:solidFill>
                  <a:schemeClr val="tx1">
                    <a:lumMod val="75000"/>
                    <a:lumOff val="25000"/>
                  </a:schemeClr>
                </a:solidFill>
                <a:latin typeface="Comic Sans MS" pitchFamily="66" charset="0"/>
              </a:rPr>
              <a:t>	</a:t>
            </a:r>
          </a:p>
          <a:p>
            <a:r>
              <a:rPr lang="en-US" sz="2800" b="1" dirty="0" smtClean="0">
                <a:solidFill>
                  <a:schemeClr val="tx1">
                    <a:lumMod val="75000"/>
                    <a:lumOff val="25000"/>
                  </a:schemeClr>
                </a:solidFill>
                <a:latin typeface="Comic Sans MS" pitchFamily="66" charset="0"/>
              </a:rPr>
              <a:t> </a:t>
            </a:r>
          </a:p>
        </p:txBody>
      </p:sp>
      <p:sp>
        <p:nvSpPr>
          <p:cNvPr id="4" name="Title 1"/>
          <p:cNvSpPr txBox="1">
            <a:spLocks/>
          </p:cNvSpPr>
          <p:nvPr/>
        </p:nvSpPr>
        <p:spPr>
          <a:xfrm>
            <a:off x="685800" y="0"/>
            <a:ext cx="8229600" cy="1577788"/>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800" b="0" i="0" u="none" strike="noStrike" kern="1200" cap="none" spc="0" normalizeH="0" baseline="0" noProof="0" dirty="0" smtClean="0">
                <a:ln>
                  <a:noFill/>
                </a:ln>
                <a:solidFill>
                  <a:schemeClr val="tx1">
                    <a:lumMod val="60000"/>
                    <a:lumOff val="40000"/>
                  </a:schemeClr>
                </a:solidFill>
                <a:effectLst/>
                <a:uLnTx/>
                <a:uFillTx/>
                <a:latin typeface="Lucida Calligraphy" pitchFamily="66" charset="0"/>
                <a:ea typeface="+mj-ea"/>
                <a:cs typeface="+mj-cs"/>
              </a:rPr>
              <a:t>OR</a:t>
            </a:r>
            <a:endParaRPr kumimoji="0" lang="en-US" sz="4800" b="0" i="0" u="none" strike="noStrike" kern="1200" cap="none" spc="0" normalizeH="0" baseline="0" noProof="0" dirty="0">
              <a:ln>
                <a:noFill/>
              </a:ln>
              <a:solidFill>
                <a:schemeClr val="tx1">
                  <a:lumMod val="60000"/>
                  <a:lumOff val="40000"/>
                </a:schemeClr>
              </a:solidFill>
              <a:effectLst/>
              <a:uLnTx/>
              <a:uFillTx/>
              <a:latin typeface="Lucida Calligraphy" pitchFamily="66" charset="0"/>
              <a:ea typeface="+mj-ea"/>
              <a:cs typeface="+mj-cs"/>
            </a:endParaRPr>
          </a:p>
        </p:txBody>
      </p:sp>
      <p:pic>
        <p:nvPicPr>
          <p:cNvPr id="2050" name="Picture 2"/>
          <p:cNvPicPr>
            <a:picLocks noChangeAspect="1" noChangeArrowheads="1"/>
          </p:cNvPicPr>
          <p:nvPr/>
        </p:nvPicPr>
        <p:blipFill>
          <a:blip r:embed="rId2" cstate="print"/>
          <a:srcRect/>
          <a:stretch>
            <a:fillRect/>
          </a:stretch>
        </p:blipFill>
        <p:spPr bwMode="auto">
          <a:xfrm>
            <a:off x="762000" y="4648200"/>
            <a:ext cx="7677150" cy="1981200"/>
          </a:xfrm>
          <a:prstGeom prst="rect">
            <a:avLst/>
          </a:prstGeom>
          <a:noFill/>
          <a:ln w="9525">
            <a:noFill/>
            <a:miter lim="800000"/>
            <a:headEnd/>
            <a:tailEnd/>
          </a:ln>
        </p:spPr>
      </p:pic>
      <p:sp>
        <p:nvSpPr>
          <p:cNvPr id="6" name="Flowchart: Sort 5">
            <a:hlinkClick r:id="rId3" action="ppaction://hlinksldjump"/>
          </p:cNvPr>
          <p:cNvSpPr/>
          <p:nvPr/>
        </p:nvSpPr>
        <p:spPr>
          <a:xfrm>
            <a:off x="8534400" y="5105400"/>
            <a:ext cx="457200" cy="685800"/>
          </a:xfrm>
          <a:prstGeom prst="flowChartSor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1143000"/>
            <a:ext cx="8458200" cy="4144963"/>
          </a:xfrm>
        </p:spPr>
        <p:txBody>
          <a:bodyPr>
            <a:noAutofit/>
          </a:bodyPr>
          <a:lstStyle/>
          <a:p>
            <a:r>
              <a:rPr lang="en-US" sz="2400" dirty="0" smtClean="0">
                <a:solidFill>
                  <a:schemeClr val="tx1">
                    <a:lumMod val="75000"/>
                    <a:lumOff val="25000"/>
                  </a:schemeClr>
                </a:solidFill>
                <a:latin typeface="Comic Sans MS" pitchFamily="66" charset="0"/>
              </a:rPr>
              <a:t>The result of the And operation will be </a:t>
            </a:r>
            <a:r>
              <a:rPr lang="en-US" sz="2400" b="1" u="sng" dirty="0" smtClean="0">
                <a:solidFill>
                  <a:schemeClr val="tx1">
                    <a:lumMod val="75000"/>
                    <a:lumOff val="25000"/>
                  </a:schemeClr>
                </a:solidFill>
                <a:latin typeface="Comic Sans MS" pitchFamily="66" charset="0"/>
              </a:rPr>
              <a:t>true</a:t>
            </a:r>
            <a:r>
              <a:rPr lang="en-US" sz="2400" dirty="0" smtClean="0">
                <a:solidFill>
                  <a:schemeClr val="tx1">
                    <a:lumMod val="75000"/>
                    <a:lumOff val="25000"/>
                  </a:schemeClr>
                </a:solidFill>
                <a:latin typeface="Comic Sans MS" pitchFamily="66" charset="0"/>
              </a:rPr>
              <a:t> only if both input values are true. </a:t>
            </a:r>
          </a:p>
          <a:p>
            <a:r>
              <a:rPr lang="en-US" sz="2400" dirty="0" smtClean="0">
                <a:solidFill>
                  <a:schemeClr val="tx1">
                    <a:lumMod val="75000"/>
                    <a:lumOff val="25000"/>
                  </a:schemeClr>
                </a:solidFill>
                <a:latin typeface="Comic Sans MS" pitchFamily="66" charset="0"/>
              </a:rPr>
              <a:t>If either input value is </a:t>
            </a:r>
            <a:r>
              <a:rPr lang="en-US" sz="2400" b="1" u="sng" dirty="0" smtClean="0">
                <a:solidFill>
                  <a:schemeClr val="tx1">
                    <a:lumMod val="75000"/>
                    <a:lumOff val="25000"/>
                  </a:schemeClr>
                </a:solidFill>
                <a:latin typeface="Comic Sans MS" pitchFamily="66" charset="0"/>
              </a:rPr>
              <a:t>false</a:t>
            </a:r>
            <a:r>
              <a:rPr lang="en-US" sz="2400" dirty="0" smtClean="0">
                <a:solidFill>
                  <a:schemeClr val="tx1">
                    <a:lumMod val="75000"/>
                    <a:lumOff val="25000"/>
                  </a:schemeClr>
                </a:solidFill>
                <a:latin typeface="Comic Sans MS" pitchFamily="66" charset="0"/>
              </a:rPr>
              <a:t>, then the result will be false.</a:t>
            </a:r>
          </a:p>
          <a:p>
            <a:r>
              <a:rPr lang="en-US" sz="2400" b="1" dirty="0" smtClean="0">
                <a:solidFill>
                  <a:schemeClr val="tx1">
                    <a:lumMod val="75000"/>
                    <a:lumOff val="25000"/>
                  </a:schemeClr>
                </a:solidFill>
                <a:latin typeface="Comic Sans MS" pitchFamily="66" charset="0"/>
              </a:rPr>
              <a:t>Example: </a:t>
            </a:r>
            <a:r>
              <a:rPr lang="en-US" sz="2400" dirty="0" smtClean="0">
                <a:solidFill>
                  <a:schemeClr val="tx1">
                    <a:lumMod val="75000"/>
                    <a:lumOff val="25000"/>
                  </a:schemeClr>
                </a:solidFill>
                <a:latin typeface="Comic Sans MS" pitchFamily="66" charset="0"/>
              </a:rPr>
              <a:t>you want your car to operate when the ignition key is ON and all the doors are closed. 	</a:t>
            </a:r>
          </a:p>
          <a:p>
            <a:endParaRPr lang="en-US" sz="2400" dirty="0">
              <a:solidFill>
                <a:schemeClr val="tx1">
                  <a:lumMod val="75000"/>
                  <a:lumOff val="25000"/>
                </a:schemeClr>
              </a:solidFill>
              <a:latin typeface="Comic Sans MS" pitchFamily="66" charset="0"/>
            </a:endParaRPr>
          </a:p>
        </p:txBody>
      </p:sp>
      <p:sp>
        <p:nvSpPr>
          <p:cNvPr id="4" name="Title 1"/>
          <p:cNvSpPr txBox="1">
            <a:spLocks/>
          </p:cNvSpPr>
          <p:nvPr/>
        </p:nvSpPr>
        <p:spPr>
          <a:xfrm>
            <a:off x="685800" y="0"/>
            <a:ext cx="8229600" cy="1577788"/>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4800" dirty="0" smtClean="0">
                <a:solidFill>
                  <a:schemeClr val="tx1">
                    <a:lumMod val="60000"/>
                    <a:lumOff val="40000"/>
                  </a:schemeClr>
                </a:solidFill>
                <a:latin typeface="Lucida Calligraphy" pitchFamily="66" charset="0"/>
                <a:ea typeface="+mj-ea"/>
                <a:cs typeface="+mj-cs"/>
              </a:rPr>
              <a:t>AND</a:t>
            </a:r>
            <a:endParaRPr kumimoji="0" lang="en-US" sz="4800" b="0" i="0" u="none" strike="noStrike" kern="1200" cap="none" spc="0" normalizeH="0" baseline="0" noProof="0" dirty="0">
              <a:ln>
                <a:noFill/>
              </a:ln>
              <a:solidFill>
                <a:schemeClr val="tx1">
                  <a:lumMod val="60000"/>
                  <a:lumOff val="40000"/>
                </a:schemeClr>
              </a:solidFill>
              <a:effectLst/>
              <a:uLnTx/>
              <a:uFillTx/>
              <a:latin typeface="Lucida Calligraphy" pitchFamily="66" charset="0"/>
              <a:ea typeface="+mj-ea"/>
              <a:cs typeface="+mj-cs"/>
            </a:endParaRPr>
          </a:p>
        </p:txBody>
      </p:sp>
      <p:pic>
        <p:nvPicPr>
          <p:cNvPr id="3074" name="Picture 2"/>
          <p:cNvPicPr>
            <a:picLocks noChangeAspect="1" noChangeArrowheads="1"/>
          </p:cNvPicPr>
          <p:nvPr/>
        </p:nvPicPr>
        <p:blipFill>
          <a:blip r:embed="rId2" cstate="print"/>
          <a:srcRect/>
          <a:stretch>
            <a:fillRect/>
          </a:stretch>
        </p:blipFill>
        <p:spPr bwMode="auto">
          <a:xfrm>
            <a:off x="533400" y="3962400"/>
            <a:ext cx="8083216" cy="2438400"/>
          </a:xfrm>
          <a:prstGeom prst="rect">
            <a:avLst/>
          </a:prstGeom>
          <a:noFill/>
          <a:ln w="9525">
            <a:noFill/>
            <a:miter lim="800000"/>
            <a:headEnd/>
            <a:tailEnd/>
          </a:ln>
        </p:spPr>
      </p:pic>
      <p:sp>
        <p:nvSpPr>
          <p:cNvPr id="6" name="Flowchart: Sort 5">
            <a:hlinkClick r:id="rId3" action="ppaction://hlinksldjump"/>
          </p:cNvPr>
          <p:cNvSpPr/>
          <p:nvPr/>
        </p:nvSpPr>
        <p:spPr>
          <a:xfrm>
            <a:off x="8534400" y="5105400"/>
            <a:ext cx="457200" cy="685800"/>
          </a:xfrm>
          <a:prstGeom prst="flowChartSor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2400" y="990600"/>
            <a:ext cx="8991600" cy="5867400"/>
          </a:xfrm>
        </p:spPr>
        <p:txBody>
          <a:bodyPr>
            <a:noAutofit/>
          </a:bodyPr>
          <a:lstStyle/>
          <a:p>
            <a:endParaRPr lang="en-US" sz="2800" dirty="0" smtClean="0">
              <a:solidFill>
                <a:schemeClr val="tx1">
                  <a:lumMod val="75000"/>
                  <a:lumOff val="25000"/>
                </a:schemeClr>
              </a:solidFill>
              <a:latin typeface="Comic Sans MS" pitchFamily="66" charset="0"/>
            </a:endParaRPr>
          </a:p>
          <a:p>
            <a:r>
              <a:rPr lang="en-US" sz="2800" dirty="0" err="1" smtClean="0">
                <a:solidFill>
                  <a:schemeClr val="tx1">
                    <a:lumMod val="75000"/>
                    <a:lumOff val="25000"/>
                  </a:schemeClr>
                </a:solidFill>
                <a:latin typeface="Comic Sans MS" pitchFamily="66" charset="0"/>
              </a:rPr>
              <a:t>Xor</a:t>
            </a:r>
            <a:r>
              <a:rPr lang="en-US" sz="2800" dirty="0" smtClean="0">
                <a:solidFill>
                  <a:schemeClr val="tx1">
                    <a:lumMod val="75000"/>
                    <a:lumOff val="25000"/>
                  </a:schemeClr>
                </a:solidFill>
                <a:latin typeface="Comic Sans MS" pitchFamily="66" charset="0"/>
              </a:rPr>
              <a:t> is an abbreviation for Exclusive Or. </a:t>
            </a:r>
          </a:p>
          <a:p>
            <a:r>
              <a:rPr lang="en-US" sz="2800" dirty="0" smtClean="0">
                <a:solidFill>
                  <a:schemeClr val="tx1">
                    <a:lumMod val="75000"/>
                    <a:lumOff val="25000"/>
                  </a:schemeClr>
                </a:solidFill>
                <a:latin typeface="Comic Sans MS" pitchFamily="66" charset="0"/>
              </a:rPr>
              <a:t>This is similar to the Or operation except that the result is </a:t>
            </a:r>
            <a:r>
              <a:rPr lang="en-US" sz="2800" b="1" u="sng" dirty="0" smtClean="0">
                <a:solidFill>
                  <a:schemeClr val="tx1">
                    <a:lumMod val="75000"/>
                    <a:lumOff val="25000"/>
                  </a:schemeClr>
                </a:solidFill>
                <a:latin typeface="Comic Sans MS" pitchFamily="66" charset="0"/>
              </a:rPr>
              <a:t>false</a:t>
            </a:r>
            <a:r>
              <a:rPr lang="en-US" sz="2800" dirty="0" smtClean="0">
                <a:solidFill>
                  <a:schemeClr val="tx1">
                    <a:lumMod val="75000"/>
                    <a:lumOff val="25000"/>
                  </a:schemeClr>
                </a:solidFill>
                <a:latin typeface="Comic Sans MS" pitchFamily="66" charset="0"/>
              </a:rPr>
              <a:t> if both input values are true. </a:t>
            </a:r>
          </a:p>
          <a:p>
            <a:r>
              <a:rPr lang="en-US" sz="2800" b="1" dirty="0" smtClean="0">
                <a:solidFill>
                  <a:schemeClr val="tx1">
                    <a:lumMod val="75000"/>
                    <a:lumOff val="25000"/>
                  </a:schemeClr>
                </a:solidFill>
                <a:latin typeface="Comic Sans MS" pitchFamily="66" charset="0"/>
              </a:rPr>
              <a:t>Example: </a:t>
            </a:r>
            <a:r>
              <a:rPr lang="en-US" sz="2800" dirty="0" smtClean="0">
                <a:solidFill>
                  <a:schemeClr val="tx1">
                    <a:lumMod val="75000"/>
                    <a:lumOff val="25000"/>
                  </a:schemeClr>
                </a:solidFill>
                <a:latin typeface="Comic Sans MS" pitchFamily="66" charset="0"/>
              </a:rPr>
              <a:t>you want your robot arm to pick either candy or ice cream but not both. 	</a:t>
            </a:r>
          </a:p>
          <a:p>
            <a:endParaRPr lang="en-US" sz="2800" dirty="0">
              <a:solidFill>
                <a:schemeClr val="tx1">
                  <a:lumMod val="75000"/>
                  <a:lumOff val="25000"/>
                </a:schemeClr>
              </a:solidFill>
              <a:latin typeface="Comic Sans MS" pitchFamily="66" charset="0"/>
            </a:endParaRPr>
          </a:p>
        </p:txBody>
      </p:sp>
      <p:sp>
        <p:nvSpPr>
          <p:cNvPr id="4" name="Title 1"/>
          <p:cNvSpPr txBox="1">
            <a:spLocks/>
          </p:cNvSpPr>
          <p:nvPr/>
        </p:nvSpPr>
        <p:spPr>
          <a:xfrm>
            <a:off x="685800" y="0"/>
            <a:ext cx="8229600" cy="1577788"/>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4800" dirty="0" err="1" smtClean="0">
                <a:solidFill>
                  <a:schemeClr val="tx1">
                    <a:lumMod val="60000"/>
                    <a:lumOff val="40000"/>
                  </a:schemeClr>
                </a:solidFill>
                <a:latin typeface="Lucida Calligraphy" pitchFamily="66" charset="0"/>
                <a:ea typeface="+mj-ea"/>
                <a:cs typeface="+mj-cs"/>
              </a:rPr>
              <a:t>Xor</a:t>
            </a:r>
            <a:endParaRPr kumimoji="0" lang="en-US" sz="4800" b="0" i="0" u="none" strike="noStrike" kern="1200" cap="none" spc="0" normalizeH="0" baseline="0" noProof="0" dirty="0">
              <a:ln>
                <a:noFill/>
              </a:ln>
              <a:solidFill>
                <a:schemeClr val="tx1">
                  <a:lumMod val="60000"/>
                  <a:lumOff val="40000"/>
                </a:schemeClr>
              </a:solidFill>
              <a:effectLst/>
              <a:uLnTx/>
              <a:uFillTx/>
              <a:latin typeface="Lucida Calligraphy" pitchFamily="66" charset="0"/>
              <a:ea typeface="+mj-ea"/>
              <a:cs typeface="+mj-cs"/>
            </a:endParaRPr>
          </a:p>
        </p:txBody>
      </p:sp>
      <p:pic>
        <p:nvPicPr>
          <p:cNvPr id="4098" name="Picture 2"/>
          <p:cNvPicPr>
            <a:picLocks noChangeAspect="1" noChangeArrowheads="1"/>
          </p:cNvPicPr>
          <p:nvPr/>
        </p:nvPicPr>
        <p:blipFill>
          <a:blip r:embed="rId2" cstate="print"/>
          <a:srcRect/>
          <a:stretch>
            <a:fillRect/>
          </a:stretch>
        </p:blipFill>
        <p:spPr bwMode="auto">
          <a:xfrm>
            <a:off x="914400" y="4267199"/>
            <a:ext cx="7620000" cy="2414789"/>
          </a:xfrm>
          <a:prstGeom prst="rect">
            <a:avLst/>
          </a:prstGeom>
          <a:noFill/>
          <a:ln w="9525">
            <a:noFill/>
            <a:miter lim="800000"/>
            <a:headEnd/>
            <a:tailEnd/>
          </a:ln>
        </p:spPr>
      </p:pic>
      <p:sp>
        <p:nvSpPr>
          <p:cNvPr id="6" name="Flowchart: Sort 5">
            <a:hlinkClick r:id="rId3" action="ppaction://hlinksldjump"/>
          </p:cNvPr>
          <p:cNvSpPr/>
          <p:nvPr/>
        </p:nvSpPr>
        <p:spPr>
          <a:xfrm>
            <a:off x="8534400" y="5105400"/>
            <a:ext cx="457200" cy="685800"/>
          </a:xfrm>
          <a:prstGeom prst="flowChartSor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33400" y="990600"/>
            <a:ext cx="8305800" cy="4144963"/>
          </a:xfrm>
        </p:spPr>
        <p:txBody>
          <a:bodyPr>
            <a:normAutofit/>
          </a:bodyPr>
          <a:lstStyle/>
          <a:p>
            <a:endParaRPr lang="en-US" sz="2800" dirty="0" smtClean="0">
              <a:solidFill>
                <a:schemeClr val="tx1">
                  <a:lumMod val="75000"/>
                  <a:lumOff val="25000"/>
                </a:schemeClr>
              </a:solidFill>
              <a:latin typeface="Comic Sans MS" pitchFamily="66" charset="0"/>
            </a:endParaRPr>
          </a:p>
          <a:p>
            <a:r>
              <a:rPr lang="en-US" sz="2800" dirty="0" smtClean="0">
                <a:solidFill>
                  <a:schemeClr val="tx1">
                    <a:lumMod val="75000"/>
                    <a:lumOff val="25000"/>
                  </a:schemeClr>
                </a:solidFill>
                <a:latin typeface="Comic Sans MS" pitchFamily="66" charset="0"/>
              </a:rPr>
              <a:t>This operation uses only the A input value and generates the opposite value. </a:t>
            </a:r>
          </a:p>
          <a:p>
            <a:r>
              <a:rPr lang="en-US" sz="2800" dirty="0" smtClean="0">
                <a:solidFill>
                  <a:schemeClr val="tx1">
                    <a:lumMod val="75000"/>
                    <a:lumOff val="25000"/>
                  </a:schemeClr>
                </a:solidFill>
                <a:latin typeface="Comic Sans MS" pitchFamily="66" charset="0"/>
              </a:rPr>
              <a:t>If the input value is true, then the output value will be false, and if the input value is false, then the output value will be true. </a:t>
            </a:r>
          </a:p>
          <a:p>
            <a:pPr>
              <a:buNone/>
            </a:pPr>
            <a:r>
              <a:rPr lang="en-US" sz="2800" dirty="0" smtClean="0">
                <a:solidFill>
                  <a:schemeClr val="tx1">
                    <a:lumMod val="75000"/>
                    <a:lumOff val="25000"/>
                  </a:schemeClr>
                </a:solidFill>
                <a:latin typeface="Comic Sans MS" pitchFamily="66" charset="0"/>
              </a:rPr>
              <a:t>	</a:t>
            </a:r>
          </a:p>
          <a:p>
            <a:endParaRPr lang="en-US" sz="2800" dirty="0">
              <a:solidFill>
                <a:schemeClr val="tx1">
                  <a:lumMod val="75000"/>
                  <a:lumOff val="25000"/>
                </a:schemeClr>
              </a:solidFill>
              <a:latin typeface="Comic Sans MS" pitchFamily="66" charset="0"/>
            </a:endParaRPr>
          </a:p>
        </p:txBody>
      </p:sp>
      <p:sp>
        <p:nvSpPr>
          <p:cNvPr id="4" name="Title 1"/>
          <p:cNvSpPr txBox="1">
            <a:spLocks/>
          </p:cNvSpPr>
          <p:nvPr/>
        </p:nvSpPr>
        <p:spPr>
          <a:xfrm>
            <a:off x="685800" y="0"/>
            <a:ext cx="8229600" cy="1577788"/>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4800" dirty="0" smtClean="0">
                <a:solidFill>
                  <a:schemeClr val="tx1">
                    <a:lumMod val="60000"/>
                    <a:lumOff val="40000"/>
                  </a:schemeClr>
                </a:solidFill>
                <a:latin typeface="Lucida Calligraphy" pitchFamily="66" charset="0"/>
                <a:ea typeface="+mj-ea"/>
                <a:cs typeface="+mj-cs"/>
              </a:rPr>
              <a:t>NOT</a:t>
            </a:r>
            <a:endParaRPr kumimoji="0" lang="en-US" sz="4800" b="0" i="0" u="none" strike="noStrike" kern="1200" cap="none" spc="0" normalizeH="0" baseline="0" noProof="0" dirty="0">
              <a:ln>
                <a:noFill/>
              </a:ln>
              <a:solidFill>
                <a:schemeClr val="tx1">
                  <a:lumMod val="60000"/>
                  <a:lumOff val="40000"/>
                </a:schemeClr>
              </a:solidFill>
              <a:effectLst/>
              <a:uLnTx/>
              <a:uFillTx/>
              <a:latin typeface="Lucida Calligraphy" pitchFamily="66" charset="0"/>
              <a:ea typeface="+mj-ea"/>
              <a:cs typeface="+mj-cs"/>
            </a:endParaRPr>
          </a:p>
        </p:txBody>
      </p:sp>
      <p:pic>
        <p:nvPicPr>
          <p:cNvPr id="5122" name="Picture 2"/>
          <p:cNvPicPr>
            <a:picLocks noChangeAspect="1" noChangeArrowheads="1"/>
          </p:cNvPicPr>
          <p:nvPr/>
        </p:nvPicPr>
        <p:blipFill>
          <a:blip r:embed="rId2" cstate="print"/>
          <a:srcRect/>
          <a:stretch>
            <a:fillRect/>
          </a:stretch>
        </p:blipFill>
        <p:spPr bwMode="auto">
          <a:xfrm>
            <a:off x="457200" y="4191000"/>
            <a:ext cx="8150431" cy="2209800"/>
          </a:xfrm>
          <a:prstGeom prst="rect">
            <a:avLst/>
          </a:prstGeom>
          <a:noFill/>
          <a:ln w="9525">
            <a:noFill/>
            <a:miter lim="800000"/>
            <a:headEnd/>
            <a:tailEnd/>
          </a:ln>
        </p:spPr>
      </p:pic>
      <p:sp>
        <p:nvSpPr>
          <p:cNvPr id="6" name="Flowchart: Sort 5">
            <a:hlinkClick r:id="rId3" action="ppaction://hlinksldjump"/>
          </p:cNvPr>
          <p:cNvSpPr/>
          <p:nvPr/>
        </p:nvSpPr>
        <p:spPr>
          <a:xfrm>
            <a:off x="8534400" y="5105400"/>
            <a:ext cx="457200" cy="685800"/>
          </a:xfrm>
          <a:prstGeom prst="flowChartSor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81000" y="381000"/>
            <a:ext cx="8382000" cy="4144963"/>
          </a:xfrm>
        </p:spPr>
        <p:txBody>
          <a:bodyPr>
            <a:normAutofit/>
          </a:bodyPr>
          <a:lstStyle/>
          <a:p>
            <a:r>
              <a:rPr lang="en-US" sz="3200" dirty="0" smtClean="0">
                <a:solidFill>
                  <a:schemeClr val="tx1">
                    <a:lumMod val="75000"/>
                    <a:lumOff val="25000"/>
                  </a:schemeClr>
                </a:solidFill>
                <a:latin typeface="Comic Sans MS" pitchFamily="66" charset="0"/>
              </a:rPr>
              <a:t>Logical operations are often described using a table that lists all the possible input values and the result for each operation. </a:t>
            </a:r>
          </a:p>
          <a:p>
            <a:r>
              <a:rPr lang="en-US" sz="3200" dirty="0" smtClean="0">
                <a:solidFill>
                  <a:schemeClr val="tx1">
                    <a:lumMod val="75000"/>
                    <a:lumOff val="25000"/>
                  </a:schemeClr>
                </a:solidFill>
                <a:latin typeface="Comic Sans MS" pitchFamily="66" charset="0"/>
              </a:rPr>
              <a:t>This is called a </a:t>
            </a:r>
            <a:r>
              <a:rPr lang="en-US" sz="3200" b="1" u="sng" dirty="0" smtClean="0">
                <a:solidFill>
                  <a:schemeClr val="tx1">
                    <a:lumMod val="75000"/>
                    <a:lumOff val="25000"/>
                  </a:schemeClr>
                </a:solidFill>
                <a:latin typeface="Comic Sans MS" pitchFamily="66" charset="0"/>
              </a:rPr>
              <a:t>truth table </a:t>
            </a:r>
            <a:r>
              <a:rPr lang="en-US" sz="3200" dirty="0" smtClean="0">
                <a:solidFill>
                  <a:schemeClr val="tx1">
                    <a:lumMod val="75000"/>
                    <a:lumOff val="25000"/>
                  </a:schemeClr>
                </a:solidFill>
                <a:latin typeface="Comic Sans MS" pitchFamily="66" charset="0"/>
              </a:rPr>
              <a:t>	</a:t>
            </a:r>
          </a:p>
          <a:p>
            <a:endParaRPr lang="en-US" sz="3200" dirty="0">
              <a:solidFill>
                <a:schemeClr val="tx1">
                  <a:lumMod val="75000"/>
                  <a:lumOff val="25000"/>
                </a:schemeClr>
              </a:solidFill>
              <a:latin typeface="Comic Sans MS" pitchFamily="66" charset="0"/>
            </a:endParaRPr>
          </a:p>
        </p:txBody>
      </p:sp>
      <p:pic>
        <p:nvPicPr>
          <p:cNvPr id="6146" name="Picture 2"/>
          <p:cNvPicPr>
            <a:picLocks noChangeAspect="1" noChangeArrowheads="1"/>
          </p:cNvPicPr>
          <p:nvPr/>
        </p:nvPicPr>
        <p:blipFill>
          <a:blip r:embed="rId2" cstate="print"/>
          <a:srcRect/>
          <a:stretch>
            <a:fillRect/>
          </a:stretch>
        </p:blipFill>
        <p:spPr bwMode="auto">
          <a:xfrm>
            <a:off x="1" y="3048000"/>
            <a:ext cx="9139002" cy="3810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4800" dirty="0" smtClean="0">
                <a:latin typeface="Lucida Calligraphy" pitchFamily="66" charset="0"/>
              </a:rPr>
              <a:t>Objectives</a:t>
            </a:r>
            <a:endParaRPr lang="en-US" sz="4800" dirty="0">
              <a:latin typeface="Lucida Calligraphy" pitchFamily="66" charset="0"/>
            </a:endParaRPr>
          </a:p>
        </p:txBody>
      </p:sp>
      <p:sp>
        <p:nvSpPr>
          <p:cNvPr id="3" name="Content Placeholder 2"/>
          <p:cNvSpPr>
            <a:spLocks noGrp="1"/>
          </p:cNvSpPr>
          <p:nvPr>
            <p:ph idx="1"/>
          </p:nvPr>
        </p:nvSpPr>
        <p:spPr>
          <a:xfrm>
            <a:off x="304800" y="1219200"/>
            <a:ext cx="8458200" cy="4724400"/>
          </a:xfrm>
        </p:spPr>
        <p:txBody>
          <a:bodyPr>
            <a:noAutofit/>
          </a:bodyPr>
          <a:lstStyle/>
          <a:p>
            <a:endParaRPr lang="en-US" sz="2400" dirty="0" smtClean="0">
              <a:solidFill>
                <a:schemeClr val="tx1">
                  <a:lumMod val="75000"/>
                  <a:lumOff val="25000"/>
                </a:schemeClr>
              </a:solidFill>
              <a:latin typeface="Comic Sans MS" pitchFamily="66" charset="0"/>
            </a:endParaRPr>
          </a:p>
          <a:p>
            <a:r>
              <a:rPr lang="en-US" sz="2400" dirty="0" smtClean="0">
                <a:solidFill>
                  <a:schemeClr val="tx1">
                    <a:lumMod val="75000"/>
                    <a:lumOff val="25000"/>
                  </a:schemeClr>
                </a:solidFill>
                <a:latin typeface="Comic Sans MS" pitchFamily="66" charset="0"/>
              </a:rPr>
              <a:t> Understand the use of data programming blocks and their applications </a:t>
            </a:r>
          </a:p>
          <a:p>
            <a:r>
              <a:rPr lang="en-US" sz="2400" dirty="0" smtClean="0">
                <a:solidFill>
                  <a:schemeClr val="tx1">
                    <a:lumMod val="75000"/>
                    <a:lumOff val="25000"/>
                  </a:schemeClr>
                </a:solidFill>
                <a:latin typeface="Comic Sans MS" pitchFamily="66" charset="0"/>
              </a:rPr>
              <a:t> Understand the basic logic operations and apply them in programming robots. </a:t>
            </a:r>
          </a:p>
          <a:p>
            <a:r>
              <a:rPr lang="en-US" sz="2400" dirty="0" smtClean="0">
                <a:solidFill>
                  <a:schemeClr val="tx1">
                    <a:lumMod val="75000"/>
                    <a:lumOff val="25000"/>
                  </a:schemeClr>
                </a:solidFill>
                <a:latin typeface="Comic Sans MS" pitchFamily="66" charset="0"/>
              </a:rPr>
              <a:t> Perform mathematical operations using the math block. </a:t>
            </a:r>
          </a:p>
          <a:p>
            <a:r>
              <a:rPr lang="en-US" sz="2400" dirty="0" smtClean="0">
                <a:solidFill>
                  <a:schemeClr val="tx1">
                    <a:lumMod val="75000"/>
                    <a:lumOff val="25000"/>
                  </a:schemeClr>
                </a:solidFill>
                <a:latin typeface="Comic Sans MS" pitchFamily="66" charset="0"/>
              </a:rPr>
              <a:t> Control switches/loops using range and compare blocks </a:t>
            </a:r>
          </a:p>
          <a:p>
            <a:r>
              <a:rPr lang="en-US" sz="2400" dirty="0" smtClean="0">
                <a:solidFill>
                  <a:schemeClr val="tx1">
                    <a:lumMod val="75000"/>
                    <a:lumOff val="25000"/>
                  </a:schemeClr>
                </a:solidFill>
                <a:latin typeface="Comic Sans MS" pitchFamily="66" charset="0"/>
              </a:rPr>
              <a:t> Create variables and constants. </a:t>
            </a:r>
          </a:p>
          <a:p>
            <a:r>
              <a:rPr lang="en-US" sz="2400" dirty="0" smtClean="0">
                <a:solidFill>
                  <a:schemeClr val="tx1">
                    <a:lumMod val="75000"/>
                    <a:lumOff val="25000"/>
                  </a:schemeClr>
                </a:solidFill>
                <a:latin typeface="Comic Sans MS" pitchFamily="66" charset="0"/>
              </a:rPr>
              <a:t> Use the random block to personalize your robot </a:t>
            </a:r>
          </a:p>
          <a:p>
            <a:endParaRPr lang="en-US" sz="2400" dirty="0">
              <a:solidFill>
                <a:schemeClr val="tx1">
                  <a:lumMod val="75000"/>
                  <a:lumOff val="25000"/>
                </a:schemeClr>
              </a:solidFill>
              <a:latin typeface="Comic Sans MS" pitchFamily="66" charset="0"/>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noChangeArrowheads="1"/>
          </p:cNvPicPr>
          <p:nvPr/>
        </p:nvPicPr>
        <p:blipFill>
          <a:blip r:embed="rId2" cstate="print"/>
          <a:srcRect/>
          <a:stretch>
            <a:fillRect/>
          </a:stretch>
        </p:blipFill>
        <p:spPr bwMode="auto">
          <a:xfrm>
            <a:off x="990600" y="2514600"/>
            <a:ext cx="7162800" cy="3405266"/>
          </a:xfrm>
          <a:prstGeom prst="rect">
            <a:avLst/>
          </a:prstGeom>
          <a:noFill/>
          <a:ln w="9525">
            <a:noFill/>
            <a:miter lim="800000"/>
            <a:headEnd/>
            <a:tailEnd/>
          </a:ln>
        </p:spPr>
      </p:pic>
      <p:sp>
        <p:nvSpPr>
          <p:cNvPr id="5" name="TextBox 4"/>
          <p:cNvSpPr txBox="1"/>
          <p:nvPr/>
        </p:nvSpPr>
        <p:spPr>
          <a:xfrm>
            <a:off x="6477000" y="1295400"/>
            <a:ext cx="2667000" cy="1200329"/>
          </a:xfrm>
          <a:prstGeom prst="rect">
            <a:avLst/>
          </a:prstGeom>
          <a:noFill/>
        </p:spPr>
        <p:txBody>
          <a:bodyPr wrap="square" rtlCol="0">
            <a:spAutoFit/>
          </a:bodyPr>
          <a:lstStyle/>
          <a:p>
            <a:r>
              <a:rPr lang="en-US" sz="2400" dirty="0" smtClean="0">
                <a:latin typeface="Comic Sans MS" pitchFamily="66" charset="0"/>
              </a:rPr>
              <a:t>1. You select the operation you want to perform.</a:t>
            </a:r>
            <a:endParaRPr lang="en-US" sz="2400" dirty="0">
              <a:latin typeface="Comic Sans MS" pitchFamily="66" charset="0"/>
            </a:endParaRPr>
          </a:p>
        </p:txBody>
      </p:sp>
      <p:cxnSp>
        <p:nvCxnSpPr>
          <p:cNvPr id="7" name="Straight Arrow Connector 6"/>
          <p:cNvCxnSpPr/>
          <p:nvPr/>
        </p:nvCxnSpPr>
        <p:spPr>
          <a:xfrm flipH="1">
            <a:off x="7162800" y="2209800"/>
            <a:ext cx="1143000" cy="7620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8" name="TextBox 7"/>
          <p:cNvSpPr txBox="1"/>
          <p:nvPr/>
        </p:nvSpPr>
        <p:spPr>
          <a:xfrm>
            <a:off x="838200" y="1295400"/>
            <a:ext cx="5410200" cy="1200329"/>
          </a:xfrm>
          <a:prstGeom prst="rect">
            <a:avLst/>
          </a:prstGeom>
          <a:noFill/>
        </p:spPr>
        <p:txBody>
          <a:bodyPr wrap="square" rtlCol="0">
            <a:spAutoFit/>
          </a:bodyPr>
          <a:lstStyle/>
          <a:p>
            <a:r>
              <a:rPr lang="en-US" sz="2400" dirty="0" smtClean="0">
                <a:latin typeface="Comic Sans MS" pitchFamily="66" charset="0"/>
              </a:rPr>
              <a:t>2. Supply the Input values, using either data wires OR the configuration Panel </a:t>
            </a:r>
            <a:endParaRPr lang="en-US" sz="2400" dirty="0">
              <a:latin typeface="Comic Sans MS" pitchFamily="66" charset="0"/>
            </a:endParaRPr>
          </a:p>
        </p:txBody>
      </p:sp>
      <p:sp>
        <p:nvSpPr>
          <p:cNvPr id="9" name="Title 1"/>
          <p:cNvSpPr txBox="1">
            <a:spLocks/>
          </p:cNvSpPr>
          <p:nvPr/>
        </p:nvSpPr>
        <p:spPr>
          <a:xfrm>
            <a:off x="152400" y="0"/>
            <a:ext cx="9144000" cy="1577788"/>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800" b="0" i="0" u="none" strike="noStrike" kern="1200" cap="none" spc="0" normalizeH="0" baseline="0" noProof="0" dirty="0" smtClean="0">
                <a:ln>
                  <a:noFill/>
                </a:ln>
                <a:solidFill>
                  <a:schemeClr val="tx1">
                    <a:lumMod val="60000"/>
                    <a:lumOff val="40000"/>
                  </a:schemeClr>
                </a:solidFill>
                <a:effectLst/>
                <a:uLnTx/>
                <a:uFillTx/>
                <a:latin typeface="Lucida Calligraphy" pitchFamily="66" charset="0"/>
                <a:ea typeface="+mj-ea"/>
                <a:cs typeface="+mj-cs"/>
              </a:rPr>
              <a:t>Logic Block: Configuration Panel</a:t>
            </a:r>
            <a:endParaRPr kumimoji="0" lang="en-US" sz="4800" b="0" i="0" u="none" strike="noStrike" kern="1200" cap="none" spc="0" normalizeH="0" baseline="0" noProof="0" dirty="0">
              <a:ln>
                <a:noFill/>
              </a:ln>
              <a:solidFill>
                <a:schemeClr val="tx1">
                  <a:lumMod val="60000"/>
                  <a:lumOff val="40000"/>
                </a:schemeClr>
              </a:solidFill>
              <a:effectLst/>
              <a:uLnTx/>
              <a:uFillTx/>
              <a:latin typeface="Lucida Calligraphy" pitchFamily="66" charset="0"/>
              <a:ea typeface="+mj-ea"/>
              <a:cs typeface="+mj-cs"/>
            </a:endParaRPr>
          </a:p>
        </p:txBody>
      </p:sp>
      <p:sp>
        <p:nvSpPr>
          <p:cNvPr id="10" name="TextBox 9"/>
          <p:cNvSpPr txBox="1"/>
          <p:nvPr/>
        </p:nvSpPr>
        <p:spPr>
          <a:xfrm>
            <a:off x="2743200" y="5288340"/>
            <a:ext cx="6019800" cy="1569660"/>
          </a:xfrm>
          <a:prstGeom prst="rect">
            <a:avLst/>
          </a:prstGeom>
          <a:noFill/>
        </p:spPr>
        <p:txBody>
          <a:bodyPr wrap="square" rtlCol="0">
            <a:spAutoFit/>
          </a:bodyPr>
          <a:lstStyle/>
          <a:p>
            <a:r>
              <a:rPr lang="en-US" sz="2400" dirty="0" smtClean="0">
                <a:latin typeface="Comic Sans MS" pitchFamily="66" charset="0"/>
              </a:rPr>
              <a:t>Buttons are used to set the values in the Configuration Panel, with the (√) meaning true and the (x) meaning false. 	</a:t>
            </a:r>
          </a:p>
          <a:p>
            <a:endParaRPr lang="en-US" sz="2400" dirty="0">
              <a:latin typeface="Comic Sans MS" pitchFamily="66" charset="0"/>
            </a:endParaRPr>
          </a:p>
        </p:txBody>
      </p:sp>
      <p:cxnSp>
        <p:nvCxnSpPr>
          <p:cNvPr id="12" name="Straight Arrow Connector 11"/>
          <p:cNvCxnSpPr/>
          <p:nvPr/>
        </p:nvCxnSpPr>
        <p:spPr>
          <a:xfrm flipH="1" flipV="1">
            <a:off x="4648200" y="4648200"/>
            <a:ext cx="381000" cy="6096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5" name="Straight Arrow Connector 14"/>
          <p:cNvCxnSpPr/>
          <p:nvPr/>
        </p:nvCxnSpPr>
        <p:spPr>
          <a:xfrm flipV="1">
            <a:off x="6705600" y="4419600"/>
            <a:ext cx="457200" cy="8382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304800" y="1447800"/>
            <a:ext cx="8229600" cy="1577788"/>
          </a:xfrm>
          <a:prstGeom prst="rect">
            <a:avLst/>
          </a:prstGeom>
        </p:spPr>
        <p:txBody>
          <a:bodyPr vert="horz" lIns="91440" tIns="45720" rIns="91440" bIns="45720" rtlCol="0" anchor="ct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8000" dirty="0" smtClean="0">
                <a:solidFill>
                  <a:schemeClr val="tx1">
                    <a:lumMod val="60000"/>
                    <a:lumOff val="40000"/>
                  </a:schemeClr>
                </a:solidFill>
                <a:latin typeface="Lucida Calligraphy" pitchFamily="66" charset="0"/>
                <a:ea typeface="+mj-ea"/>
                <a:cs typeface="+mj-cs"/>
              </a:rPr>
              <a:t>Lab Activity 1 </a:t>
            </a:r>
          </a:p>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8000" b="0" i="0" u="none" strike="noStrike" kern="1200" cap="none" spc="0" normalizeH="0" baseline="0" noProof="0" dirty="0" smtClean="0">
                <a:ln>
                  <a:noFill/>
                </a:ln>
                <a:solidFill>
                  <a:schemeClr val="tx1">
                    <a:lumMod val="60000"/>
                    <a:lumOff val="40000"/>
                  </a:schemeClr>
                </a:solidFill>
                <a:effectLst/>
                <a:uLnTx/>
                <a:uFillTx/>
                <a:latin typeface="Lucida Calligraphy" pitchFamily="66" charset="0"/>
                <a:ea typeface="+mj-ea"/>
                <a:cs typeface="+mj-cs"/>
              </a:rPr>
              <a:t>Task</a:t>
            </a:r>
            <a:r>
              <a:rPr kumimoji="0" lang="en-US" sz="8000" b="0" i="0" u="none" strike="noStrike" kern="1200" cap="none" spc="0" normalizeH="0" noProof="0" dirty="0" smtClean="0">
                <a:ln>
                  <a:noFill/>
                </a:ln>
                <a:solidFill>
                  <a:schemeClr val="tx1">
                    <a:lumMod val="60000"/>
                    <a:lumOff val="40000"/>
                  </a:schemeClr>
                </a:solidFill>
                <a:effectLst/>
                <a:uLnTx/>
                <a:uFillTx/>
                <a:latin typeface="Lucida Calligraphy" pitchFamily="66" charset="0"/>
                <a:ea typeface="+mj-ea"/>
                <a:cs typeface="+mj-cs"/>
              </a:rPr>
              <a:t> 3</a:t>
            </a:r>
            <a:endParaRPr kumimoji="0" lang="en-US" sz="8000" b="0" i="0" u="none" strike="noStrike" kern="1200" cap="none" spc="0" normalizeH="0" baseline="0" noProof="0" dirty="0">
              <a:ln>
                <a:noFill/>
              </a:ln>
              <a:solidFill>
                <a:schemeClr val="tx1">
                  <a:lumMod val="60000"/>
                  <a:lumOff val="40000"/>
                </a:schemeClr>
              </a:solidFill>
              <a:effectLst/>
              <a:uLnTx/>
              <a:uFillTx/>
              <a:latin typeface="Lucida Calligraphy" pitchFamily="66" charset="0"/>
              <a:ea typeface="+mj-ea"/>
              <a:cs typeface="+mj-cs"/>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1143000"/>
            <a:ext cx="8839200" cy="4144963"/>
          </a:xfrm>
        </p:spPr>
        <p:txBody>
          <a:bodyPr>
            <a:normAutofit/>
          </a:bodyPr>
          <a:lstStyle/>
          <a:p>
            <a:r>
              <a:rPr lang="en-US" sz="2800" dirty="0" smtClean="0">
                <a:solidFill>
                  <a:schemeClr val="tx1">
                    <a:lumMod val="75000"/>
                    <a:lumOff val="25000"/>
                  </a:schemeClr>
                </a:solidFill>
                <a:latin typeface="Comic Sans MS" pitchFamily="66" charset="0"/>
              </a:rPr>
              <a:t>Constant Block is used to access constants in your program. </a:t>
            </a:r>
          </a:p>
          <a:p>
            <a:r>
              <a:rPr lang="en-US" sz="2800" dirty="0" smtClean="0">
                <a:solidFill>
                  <a:schemeClr val="tx1">
                    <a:lumMod val="75000"/>
                    <a:lumOff val="25000"/>
                  </a:schemeClr>
                </a:solidFill>
                <a:latin typeface="Comic Sans MS" pitchFamily="66" charset="0"/>
              </a:rPr>
              <a:t>This block looks like the Variable block, with a lock added to show that the value </a:t>
            </a:r>
            <a:r>
              <a:rPr lang="en-US" sz="2800" b="1" u="sng" dirty="0" smtClean="0">
                <a:solidFill>
                  <a:schemeClr val="tx1">
                    <a:lumMod val="75000"/>
                    <a:lumOff val="25000"/>
                  </a:schemeClr>
                </a:solidFill>
                <a:latin typeface="Comic Sans MS" pitchFamily="66" charset="0"/>
              </a:rPr>
              <a:t>cannot be changed </a:t>
            </a:r>
          </a:p>
          <a:p>
            <a:pPr>
              <a:buNone/>
            </a:pPr>
            <a:endParaRPr lang="en-US" sz="2800" dirty="0" smtClean="0">
              <a:solidFill>
                <a:schemeClr val="tx1">
                  <a:lumMod val="75000"/>
                  <a:lumOff val="25000"/>
                </a:schemeClr>
              </a:solidFill>
              <a:latin typeface="Comic Sans MS" pitchFamily="66" charset="0"/>
            </a:endParaRPr>
          </a:p>
          <a:p>
            <a:endParaRPr lang="en-US" sz="2800" dirty="0">
              <a:solidFill>
                <a:schemeClr val="tx1">
                  <a:lumMod val="75000"/>
                  <a:lumOff val="25000"/>
                </a:schemeClr>
              </a:solidFill>
              <a:latin typeface="Comic Sans MS" pitchFamily="66" charset="0"/>
            </a:endParaRPr>
          </a:p>
        </p:txBody>
      </p:sp>
      <p:sp>
        <p:nvSpPr>
          <p:cNvPr id="4" name="Title 1"/>
          <p:cNvSpPr txBox="1">
            <a:spLocks/>
          </p:cNvSpPr>
          <p:nvPr/>
        </p:nvSpPr>
        <p:spPr>
          <a:xfrm>
            <a:off x="685800" y="0"/>
            <a:ext cx="8229600" cy="1577788"/>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4800" dirty="0" smtClean="0">
                <a:solidFill>
                  <a:schemeClr val="tx1">
                    <a:lumMod val="60000"/>
                    <a:lumOff val="40000"/>
                  </a:schemeClr>
                </a:solidFill>
                <a:latin typeface="Lucida Calligraphy" pitchFamily="66" charset="0"/>
                <a:ea typeface="+mj-ea"/>
                <a:cs typeface="+mj-cs"/>
              </a:rPr>
              <a:t>Constant Block</a:t>
            </a:r>
            <a:endParaRPr kumimoji="0" lang="en-US" sz="4800" b="0" i="0" u="none" strike="noStrike" kern="1200" cap="none" spc="0" normalizeH="0" baseline="0" noProof="0" dirty="0">
              <a:ln>
                <a:noFill/>
              </a:ln>
              <a:solidFill>
                <a:schemeClr val="tx1">
                  <a:lumMod val="60000"/>
                  <a:lumOff val="40000"/>
                </a:schemeClr>
              </a:solidFill>
              <a:effectLst/>
              <a:uLnTx/>
              <a:uFillTx/>
              <a:latin typeface="Lucida Calligraphy" pitchFamily="66" charset="0"/>
              <a:ea typeface="+mj-ea"/>
              <a:cs typeface="+mj-cs"/>
            </a:endParaRPr>
          </a:p>
        </p:txBody>
      </p:sp>
      <p:pic>
        <p:nvPicPr>
          <p:cNvPr id="7170" name="Picture 2"/>
          <p:cNvPicPr>
            <a:picLocks noChangeAspect="1" noChangeArrowheads="1"/>
          </p:cNvPicPr>
          <p:nvPr/>
        </p:nvPicPr>
        <p:blipFill>
          <a:blip r:embed="rId2" cstate="print"/>
          <a:srcRect/>
          <a:stretch>
            <a:fillRect/>
          </a:stretch>
        </p:blipFill>
        <p:spPr bwMode="auto">
          <a:xfrm>
            <a:off x="3276600" y="3352800"/>
            <a:ext cx="2209800" cy="3075803"/>
          </a:xfrm>
          <a:prstGeom prst="rect">
            <a:avLst/>
          </a:prstGeom>
          <a:noFill/>
          <a:ln w="9525">
            <a:noFill/>
            <a:miter lim="800000"/>
            <a:headEnd/>
            <a:tailEnd/>
          </a:ln>
        </p:spPr>
      </p:pic>
      <p:sp>
        <p:nvSpPr>
          <p:cNvPr id="6" name="TextBox 5"/>
          <p:cNvSpPr txBox="1"/>
          <p:nvPr/>
        </p:nvSpPr>
        <p:spPr>
          <a:xfrm>
            <a:off x="1219200" y="4731603"/>
            <a:ext cx="2057400" cy="830997"/>
          </a:xfrm>
          <a:prstGeom prst="rect">
            <a:avLst/>
          </a:prstGeom>
          <a:noFill/>
        </p:spPr>
        <p:txBody>
          <a:bodyPr wrap="square" rtlCol="0">
            <a:spAutoFit/>
          </a:bodyPr>
          <a:lstStyle/>
          <a:p>
            <a:r>
              <a:rPr lang="en-US" sz="2400" b="1" dirty="0" smtClean="0"/>
              <a:t>Constant Name</a:t>
            </a:r>
            <a:endParaRPr lang="en-US" sz="2400" b="1" dirty="0"/>
          </a:p>
        </p:txBody>
      </p:sp>
      <p:cxnSp>
        <p:nvCxnSpPr>
          <p:cNvPr id="8" name="Straight Arrow Connector 7"/>
          <p:cNvCxnSpPr/>
          <p:nvPr/>
        </p:nvCxnSpPr>
        <p:spPr>
          <a:xfrm>
            <a:off x="2362200" y="5181600"/>
            <a:ext cx="914400"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9" name="TextBox 8"/>
          <p:cNvSpPr txBox="1"/>
          <p:nvPr/>
        </p:nvSpPr>
        <p:spPr>
          <a:xfrm>
            <a:off x="5638800" y="5634335"/>
            <a:ext cx="2057400" cy="461665"/>
          </a:xfrm>
          <a:prstGeom prst="rect">
            <a:avLst/>
          </a:prstGeom>
          <a:noFill/>
        </p:spPr>
        <p:txBody>
          <a:bodyPr wrap="square" rtlCol="0">
            <a:spAutoFit/>
          </a:bodyPr>
          <a:lstStyle/>
          <a:p>
            <a:r>
              <a:rPr lang="en-US" sz="2400" b="1" dirty="0" smtClean="0"/>
              <a:t>Constant Type</a:t>
            </a:r>
            <a:endParaRPr lang="en-US" sz="2400" b="1" dirty="0"/>
          </a:p>
        </p:txBody>
      </p:sp>
      <p:cxnSp>
        <p:nvCxnSpPr>
          <p:cNvPr id="11" name="Straight Arrow Connector 10"/>
          <p:cNvCxnSpPr>
            <a:stCxn id="9" idx="1"/>
          </p:cNvCxnSpPr>
          <p:nvPr/>
        </p:nvCxnSpPr>
        <p:spPr>
          <a:xfrm flipH="1">
            <a:off x="4648200" y="5865168"/>
            <a:ext cx="990600" cy="223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p:cNvPicPr>
            <a:picLocks noChangeAspect="1" noChangeArrowheads="1"/>
          </p:cNvPicPr>
          <p:nvPr/>
        </p:nvPicPr>
        <p:blipFill>
          <a:blip r:embed="rId2" cstate="print"/>
          <a:srcRect/>
          <a:stretch>
            <a:fillRect/>
          </a:stretch>
        </p:blipFill>
        <p:spPr bwMode="auto">
          <a:xfrm>
            <a:off x="152400" y="2667000"/>
            <a:ext cx="8280400" cy="2438400"/>
          </a:xfrm>
          <a:prstGeom prst="rect">
            <a:avLst/>
          </a:prstGeom>
          <a:noFill/>
          <a:ln w="9525">
            <a:noFill/>
            <a:miter lim="800000"/>
            <a:headEnd/>
            <a:tailEnd/>
          </a:ln>
        </p:spPr>
      </p:pic>
      <p:sp>
        <p:nvSpPr>
          <p:cNvPr id="5" name="Title 1"/>
          <p:cNvSpPr txBox="1">
            <a:spLocks/>
          </p:cNvSpPr>
          <p:nvPr/>
        </p:nvSpPr>
        <p:spPr>
          <a:xfrm>
            <a:off x="685800" y="0"/>
            <a:ext cx="8229600" cy="1577788"/>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4800" dirty="0" smtClean="0">
                <a:solidFill>
                  <a:schemeClr val="tx1">
                    <a:lumMod val="60000"/>
                    <a:lumOff val="40000"/>
                  </a:schemeClr>
                </a:solidFill>
                <a:latin typeface="Lucida Calligraphy" pitchFamily="66" charset="0"/>
                <a:ea typeface="+mj-ea"/>
                <a:cs typeface="+mj-cs"/>
              </a:rPr>
              <a:t>Constant Block: Configuration Panel</a:t>
            </a:r>
            <a:endParaRPr kumimoji="0" lang="en-US" sz="4800" b="0" i="0" u="none" strike="noStrike" kern="1200" cap="none" spc="0" normalizeH="0" baseline="0" noProof="0" dirty="0">
              <a:ln>
                <a:noFill/>
              </a:ln>
              <a:solidFill>
                <a:schemeClr val="tx1">
                  <a:lumMod val="60000"/>
                  <a:lumOff val="40000"/>
                </a:schemeClr>
              </a:solidFill>
              <a:effectLst/>
              <a:uLnTx/>
              <a:uFillTx/>
              <a:latin typeface="Lucida Calligraphy" pitchFamily="66" charset="0"/>
              <a:ea typeface="+mj-ea"/>
              <a:cs typeface="+mj-cs"/>
            </a:endParaRPr>
          </a:p>
        </p:txBody>
      </p:sp>
      <p:sp>
        <p:nvSpPr>
          <p:cNvPr id="6" name="TextBox 5"/>
          <p:cNvSpPr txBox="1"/>
          <p:nvPr/>
        </p:nvSpPr>
        <p:spPr>
          <a:xfrm>
            <a:off x="1219200" y="3505200"/>
            <a:ext cx="3657600" cy="3477875"/>
          </a:xfrm>
          <a:prstGeom prst="rect">
            <a:avLst/>
          </a:prstGeom>
          <a:noFill/>
        </p:spPr>
        <p:txBody>
          <a:bodyPr wrap="square" rtlCol="0">
            <a:spAutoFit/>
          </a:bodyPr>
          <a:lstStyle/>
          <a:p>
            <a:r>
              <a:rPr lang="en-US" sz="2200" dirty="0" smtClean="0">
                <a:latin typeface="Comic Sans MS" pitchFamily="66" charset="0"/>
              </a:rPr>
              <a:t>The Action item determines how you will define the value to use, either selecting a constant from the list created using the Edit    define constants dialog OR creating a custom constant 	</a:t>
            </a:r>
          </a:p>
          <a:p>
            <a:endParaRPr lang="en-US" sz="2200" dirty="0">
              <a:latin typeface="Comic Sans MS" pitchFamily="66" charset="0"/>
            </a:endParaRPr>
          </a:p>
        </p:txBody>
      </p:sp>
      <p:cxnSp>
        <p:nvCxnSpPr>
          <p:cNvPr id="8" name="Straight Arrow Connector 7"/>
          <p:cNvCxnSpPr/>
          <p:nvPr/>
        </p:nvCxnSpPr>
        <p:spPr>
          <a:xfrm>
            <a:off x="4267200" y="5410200"/>
            <a:ext cx="304800"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9" name="TextBox 8"/>
          <p:cNvSpPr txBox="1"/>
          <p:nvPr/>
        </p:nvSpPr>
        <p:spPr>
          <a:xfrm>
            <a:off x="1981200" y="1415296"/>
            <a:ext cx="7391400" cy="1785104"/>
          </a:xfrm>
          <a:prstGeom prst="rect">
            <a:avLst/>
          </a:prstGeom>
          <a:noFill/>
        </p:spPr>
        <p:txBody>
          <a:bodyPr wrap="square" rtlCol="0">
            <a:spAutoFit/>
          </a:bodyPr>
          <a:lstStyle/>
          <a:p>
            <a:r>
              <a:rPr lang="en-US" sz="2200" dirty="0" smtClean="0">
                <a:latin typeface="Comic Sans MS" pitchFamily="66" charset="0"/>
              </a:rPr>
              <a:t>The Data type can be </a:t>
            </a:r>
            <a:r>
              <a:rPr lang="en-US" sz="2200" u="sng" dirty="0" smtClean="0">
                <a:latin typeface="Comic Sans MS" pitchFamily="66" charset="0"/>
              </a:rPr>
              <a:t>logic, text or number</a:t>
            </a:r>
            <a:r>
              <a:rPr lang="en-US" sz="2200" dirty="0" smtClean="0">
                <a:latin typeface="Comic Sans MS" pitchFamily="66" charset="0"/>
              </a:rPr>
              <a:t>. You can set the name and the value of the constant block by entering the values in the configuration panel. The name of the constant will be shown on the block 	</a:t>
            </a:r>
          </a:p>
          <a:p>
            <a:endParaRPr lang="en-US" sz="2200" dirty="0">
              <a:latin typeface="Comic Sans MS" pitchFamily="66" charset="0"/>
            </a:endParaRPr>
          </a:p>
        </p:txBody>
      </p:sp>
      <p:cxnSp>
        <p:nvCxnSpPr>
          <p:cNvPr id="11" name="Straight Arrow Connector 10"/>
          <p:cNvCxnSpPr/>
          <p:nvPr/>
        </p:nvCxnSpPr>
        <p:spPr>
          <a:xfrm>
            <a:off x="6248400" y="2819400"/>
            <a:ext cx="609600" cy="2286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p:nvPr/>
        </p:nvCxnSpPr>
        <p:spPr>
          <a:xfrm>
            <a:off x="6248400" y="2819400"/>
            <a:ext cx="685800" cy="7620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5" name="Straight Arrow Connector 14"/>
          <p:cNvCxnSpPr/>
          <p:nvPr/>
        </p:nvCxnSpPr>
        <p:spPr>
          <a:xfrm>
            <a:off x="6248400" y="2819400"/>
            <a:ext cx="838200" cy="16002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6" name="TextBox 15"/>
          <p:cNvSpPr txBox="1"/>
          <p:nvPr/>
        </p:nvSpPr>
        <p:spPr>
          <a:xfrm>
            <a:off x="5029200" y="4876800"/>
            <a:ext cx="3581400" cy="2308324"/>
          </a:xfrm>
          <a:prstGeom prst="rect">
            <a:avLst/>
          </a:prstGeom>
          <a:noFill/>
        </p:spPr>
        <p:txBody>
          <a:bodyPr wrap="square" rtlCol="0">
            <a:spAutoFit/>
          </a:bodyPr>
          <a:lstStyle/>
          <a:p>
            <a:r>
              <a:rPr lang="en-US" sz="2400" dirty="0" smtClean="0">
                <a:solidFill>
                  <a:schemeClr val="bg2">
                    <a:lumMod val="50000"/>
                  </a:schemeClr>
                </a:solidFill>
                <a:latin typeface="Comic Sans MS" pitchFamily="66" charset="0"/>
              </a:rPr>
              <a:t>To use the constant value, simply connect a data wire to the Constant block’s output data plug. 	</a:t>
            </a:r>
          </a:p>
          <a:p>
            <a:endParaRPr lang="en-US" sz="2400" dirty="0">
              <a:solidFill>
                <a:schemeClr val="bg2">
                  <a:lumMod val="50000"/>
                </a:schemeClr>
              </a:solidFill>
              <a:latin typeface="Comic Sans MS" pitchFamily="66" charset="0"/>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81000" y="533400"/>
            <a:ext cx="8382000" cy="5105400"/>
          </a:xfrm>
        </p:spPr>
        <p:txBody>
          <a:bodyPr>
            <a:normAutofit/>
          </a:bodyPr>
          <a:lstStyle/>
          <a:p>
            <a:r>
              <a:rPr lang="en-US" sz="2400" dirty="0" smtClean="0">
                <a:solidFill>
                  <a:schemeClr val="tx1">
                    <a:lumMod val="75000"/>
                    <a:lumOff val="25000"/>
                  </a:schemeClr>
                </a:solidFill>
                <a:latin typeface="Comic Sans MS" pitchFamily="66" charset="0"/>
              </a:rPr>
              <a:t>This block simply compares two numbers as to whether or not the first number is greater than, less than, or equal to the second number. </a:t>
            </a:r>
          </a:p>
          <a:p>
            <a:r>
              <a:rPr lang="en-US" sz="2400" dirty="0" smtClean="0">
                <a:solidFill>
                  <a:schemeClr val="tx1">
                    <a:lumMod val="75000"/>
                    <a:lumOff val="25000"/>
                  </a:schemeClr>
                </a:solidFill>
                <a:latin typeface="Comic Sans MS" pitchFamily="66" charset="0"/>
              </a:rPr>
              <a:t>It outputs a logic value depending on the result of the comparison. </a:t>
            </a:r>
          </a:p>
        </p:txBody>
      </p:sp>
      <p:sp>
        <p:nvSpPr>
          <p:cNvPr id="4" name="Title 1"/>
          <p:cNvSpPr txBox="1">
            <a:spLocks/>
          </p:cNvSpPr>
          <p:nvPr/>
        </p:nvSpPr>
        <p:spPr>
          <a:xfrm>
            <a:off x="685800" y="-381000"/>
            <a:ext cx="8229600" cy="1577788"/>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4800" dirty="0" smtClean="0">
                <a:solidFill>
                  <a:schemeClr val="tx1">
                    <a:lumMod val="60000"/>
                    <a:lumOff val="40000"/>
                  </a:schemeClr>
                </a:solidFill>
                <a:latin typeface="Lucida Calligraphy" pitchFamily="66" charset="0"/>
                <a:ea typeface="+mj-ea"/>
                <a:cs typeface="+mj-cs"/>
              </a:rPr>
              <a:t>Compare Block</a:t>
            </a:r>
            <a:endParaRPr kumimoji="0" lang="en-US" sz="4800" b="0" i="0" u="none" strike="noStrike" kern="1200" cap="none" spc="0" normalizeH="0" baseline="0" noProof="0" dirty="0">
              <a:ln>
                <a:noFill/>
              </a:ln>
              <a:solidFill>
                <a:schemeClr val="tx1">
                  <a:lumMod val="60000"/>
                  <a:lumOff val="40000"/>
                </a:schemeClr>
              </a:solidFill>
              <a:effectLst/>
              <a:uLnTx/>
              <a:uFillTx/>
              <a:latin typeface="Lucida Calligraphy" pitchFamily="66" charset="0"/>
              <a:ea typeface="+mj-ea"/>
              <a:cs typeface="+mj-cs"/>
            </a:endParaRPr>
          </a:p>
        </p:txBody>
      </p:sp>
      <p:pic>
        <p:nvPicPr>
          <p:cNvPr id="9218" name="Picture 2"/>
          <p:cNvPicPr>
            <a:picLocks noChangeAspect="1" noChangeArrowheads="1"/>
          </p:cNvPicPr>
          <p:nvPr/>
        </p:nvPicPr>
        <p:blipFill>
          <a:blip r:embed="rId2" cstate="print"/>
          <a:srcRect/>
          <a:stretch>
            <a:fillRect/>
          </a:stretch>
        </p:blipFill>
        <p:spPr bwMode="auto">
          <a:xfrm>
            <a:off x="2362200" y="3048000"/>
            <a:ext cx="2362200" cy="3810000"/>
          </a:xfrm>
          <a:prstGeom prst="rect">
            <a:avLst/>
          </a:prstGeom>
          <a:noFill/>
          <a:ln w="9525">
            <a:noFill/>
            <a:miter lim="800000"/>
            <a:headEnd/>
            <a:tailEnd/>
          </a:ln>
        </p:spPr>
      </p:pic>
      <p:sp>
        <p:nvSpPr>
          <p:cNvPr id="6" name="TextBox 5"/>
          <p:cNvSpPr txBox="1"/>
          <p:nvPr/>
        </p:nvSpPr>
        <p:spPr>
          <a:xfrm>
            <a:off x="685800" y="5341203"/>
            <a:ext cx="1676400" cy="830997"/>
          </a:xfrm>
          <a:prstGeom prst="rect">
            <a:avLst/>
          </a:prstGeom>
          <a:noFill/>
        </p:spPr>
        <p:txBody>
          <a:bodyPr wrap="square" rtlCol="0">
            <a:spAutoFit/>
          </a:bodyPr>
          <a:lstStyle/>
          <a:p>
            <a:r>
              <a:rPr lang="en-US" sz="2400" dirty="0" smtClean="0">
                <a:latin typeface="Comic Sans MS" pitchFamily="66" charset="0"/>
              </a:rPr>
              <a:t>Input Numbers</a:t>
            </a:r>
            <a:endParaRPr lang="en-US" sz="2400" dirty="0">
              <a:latin typeface="Comic Sans MS" pitchFamily="66" charset="0"/>
            </a:endParaRPr>
          </a:p>
        </p:txBody>
      </p:sp>
      <p:sp>
        <p:nvSpPr>
          <p:cNvPr id="7" name="Left Brace 6"/>
          <p:cNvSpPr/>
          <p:nvPr/>
        </p:nvSpPr>
        <p:spPr>
          <a:xfrm>
            <a:off x="2133600" y="5257800"/>
            <a:ext cx="152400" cy="990600"/>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 name="TextBox 7"/>
          <p:cNvSpPr txBox="1"/>
          <p:nvPr/>
        </p:nvSpPr>
        <p:spPr>
          <a:xfrm>
            <a:off x="5181600" y="4274403"/>
            <a:ext cx="2286000" cy="830997"/>
          </a:xfrm>
          <a:prstGeom prst="rect">
            <a:avLst/>
          </a:prstGeom>
          <a:noFill/>
        </p:spPr>
        <p:txBody>
          <a:bodyPr wrap="square" rtlCol="0">
            <a:spAutoFit/>
          </a:bodyPr>
          <a:lstStyle/>
          <a:p>
            <a:r>
              <a:rPr lang="en-US" sz="2400" dirty="0" smtClean="0">
                <a:latin typeface="Comic Sans MS" pitchFamily="66" charset="0"/>
              </a:rPr>
              <a:t>Comparison Operation</a:t>
            </a:r>
            <a:endParaRPr lang="en-US" sz="2400" dirty="0">
              <a:latin typeface="Comic Sans MS" pitchFamily="66" charset="0"/>
            </a:endParaRPr>
          </a:p>
        </p:txBody>
      </p:sp>
      <p:cxnSp>
        <p:nvCxnSpPr>
          <p:cNvPr id="10" name="Straight Arrow Connector 9"/>
          <p:cNvCxnSpPr/>
          <p:nvPr/>
        </p:nvCxnSpPr>
        <p:spPr>
          <a:xfrm flipH="1">
            <a:off x="4648200" y="4648200"/>
            <a:ext cx="609600"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1" name="TextBox 10"/>
          <p:cNvSpPr txBox="1"/>
          <p:nvPr/>
        </p:nvSpPr>
        <p:spPr>
          <a:xfrm>
            <a:off x="5181600" y="5867400"/>
            <a:ext cx="1676400" cy="830997"/>
          </a:xfrm>
          <a:prstGeom prst="rect">
            <a:avLst/>
          </a:prstGeom>
          <a:noFill/>
        </p:spPr>
        <p:txBody>
          <a:bodyPr wrap="square" rtlCol="0">
            <a:spAutoFit/>
          </a:bodyPr>
          <a:lstStyle/>
          <a:p>
            <a:r>
              <a:rPr lang="en-US" sz="2400" dirty="0" smtClean="0">
                <a:latin typeface="Comic Sans MS" pitchFamily="66" charset="0"/>
              </a:rPr>
              <a:t>Output Result</a:t>
            </a:r>
            <a:endParaRPr lang="en-US" sz="2400" dirty="0">
              <a:latin typeface="Comic Sans MS" pitchFamily="66" charset="0"/>
            </a:endParaRPr>
          </a:p>
        </p:txBody>
      </p:sp>
      <p:cxnSp>
        <p:nvCxnSpPr>
          <p:cNvPr id="13" name="Straight Arrow Connector 12"/>
          <p:cNvCxnSpPr/>
          <p:nvPr/>
        </p:nvCxnSpPr>
        <p:spPr>
          <a:xfrm flipH="1">
            <a:off x="4114800" y="6172200"/>
            <a:ext cx="1143000" cy="2286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4" name="TextBox 13"/>
          <p:cNvSpPr txBox="1"/>
          <p:nvPr/>
        </p:nvSpPr>
        <p:spPr>
          <a:xfrm>
            <a:off x="0" y="2779455"/>
            <a:ext cx="2438400" cy="2554545"/>
          </a:xfrm>
          <a:prstGeom prst="rect">
            <a:avLst/>
          </a:prstGeom>
          <a:noFill/>
        </p:spPr>
        <p:txBody>
          <a:bodyPr wrap="square" rtlCol="0">
            <a:spAutoFit/>
          </a:bodyPr>
          <a:lstStyle/>
          <a:p>
            <a:r>
              <a:rPr lang="en-US" sz="2000" dirty="0" smtClean="0">
                <a:solidFill>
                  <a:schemeClr val="bg2">
                    <a:lumMod val="50000"/>
                  </a:schemeClr>
                </a:solidFill>
                <a:latin typeface="Comic Sans MS" pitchFamily="66" charset="0"/>
              </a:rPr>
              <a:t>When the block runs; it takes the two input numbers, compares them, and puts the resulting logic value on the output data wire. </a:t>
            </a:r>
          </a:p>
        </p:txBody>
      </p:sp>
      <p:sp>
        <p:nvSpPr>
          <p:cNvPr id="15" name="TextBox 14"/>
          <p:cNvSpPr txBox="1"/>
          <p:nvPr/>
        </p:nvSpPr>
        <p:spPr>
          <a:xfrm>
            <a:off x="4724400" y="2286001"/>
            <a:ext cx="4572000" cy="2246769"/>
          </a:xfrm>
          <a:prstGeom prst="rect">
            <a:avLst/>
          </a:prstGeom>
          <a:noFill/>
        </p:spPr>
        <p:txBody>
          <a:bodyPr wrap="square" rtlCol="0">
            <a:spAutoFit/>
          </a:bodyPr>
          <a:lstStyle/>
          <a:p>
            <a:r>
              <a:rPr lang="en-US" sz="2000" dirty="0" smtClean="0">
                <a:solidFill>
                  <a:schemeClr val="bg2">
                    <a:lumMod val="50000"/>
                  </a:schemeClr>
                </a:solidFill>
                <a:latin typeface="Comic Sans MS" pitchFamily="66" charset="0"/>
              </a:rPr>
              <a:t>For example, if the A value is 7 and the B value is 12, the result will be true, because 7 is less than 12. On the other hand, if A is 25 and B is 8, the result will be false, because 25 is not less than 8. </a:t>
            </a:r>
          </a:p>
          <a:p>
            <a:endParaRPr lang="en-US" sz="2000" dirty="0">
              <a:solidFill>
                <a:schemeClr val="bg2">
                  <a:lumMod val="50000"/>
                </a:schemeClr>
              </a:solidFill>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2"/>
          <p:cNvPicPr>
            <a:picLocks noChangeAspect="1" noChangeArrowheads="1"/>
          </p:cNvPicPr>
          <p:nvPr/>
        </p:nvPicPr>
        <p:blipFill>
          <a:blip r:embed="rId2" cstate="print"/>
          <a:srcRect/>
          <a:stretch>
            <a:fillRect/>
          </a:stretch>
        </p:blipFill>
        <p:spPr bwMode="auto">
          <a:xfrm>
            <a:off x="21772" y="1219200"/>
            <a:ext cx="9122228" cy="2971800"/>
          </a:xfrm>
          <a:prstGeom prst="rect">
            <a:avLst/>
          </a:prstGeom>
          <a:noFill/>
          <a:ln w="9525">
            <a:noFill/>
            <a:miter lim="800000"/>
            <a:headEnd/>
            <a:tailEnd/>
          </a:ln>
        </p:spPr>
      </p:pic>
      <p:sp>
        <p:nvSpPr>
          <p:cNvPr id="5" name="TextBox 4"/>
          <p:cNvSpPr txBox="1"/>
          <p:nvPr/>
        </p:nvSpPr>
        <p:spPr>
          <a:xfrm>
            <a:off x="228600" y="228600"/>
            <a:ext cx="8915400" cy="830997"/>
          </a:xfrm>
          <a:prstGeom prst="rect">
            <a:avLst/>
          </a:prstGeom>
          <a:noFill/>
        </p:spPr>
        <p:txBody>
          <a:bodyPr wrap="square" rtlCol="0">
            <a:spAutoFit/>
          </a:bodyPr>
          <a:lstStyle/>
          <a:p>
            <a:r>
              <a:rPr lang="en-US" sz="2400" dirty="0" smtClean="0">
                <a:latin typeface="Comic Sans MS" pitchFamily="66" charset="0"/>
              </a:rPr>
              <a:t>You can supply the two input values using data wires or the Configuration Panel. </a:t>
            </a:r>
          </a:p>
        </p:txBody>
      </p:sp>
      <p:sp>
        <p:nvSpPr>
          <p:cNvPr id="6" name="TextBox 5"/>
          <p:cNvSpPr txBox="1"/>
          <p:nvPr/>
        </p:nvSpPr>
        <p:spPr>
          <a:xfrm>
            <a:off x="0" y="4321076"/>
            <a:ext cx="9144000" cy="2308324"/>
          </a:xfrm>
          <a:prstGeom prst="rect">
            <a:avLst/>
          </a:prstGeom>
          <a:noFill/>
        </p:spPr>
        <p:txBody>
          <a:bodyPr wrap="square" rtlCol="0">
            <a:spAutoFit/>
          </a:bodyPr>
          <a:lstStyle/>
          <a:p>
            <a:r>
              <a:rPr lang="en-US" sz="2400" dirty="0" smtClean="0">
                <a:latin typeface="Comic Sans MS" pitchFamily="66" charset="0"/>
              </a:rPr>
              <a:t>Using the compare block, you can compare the readings from two ultrasonic sensors. You can then use the result of the comparison to control a Switch or Loop block to determine which way your robot should go. 	</a:t>
            </a:r>
          </a:p>
          <a:p>
            <a:r>
              <a:rPr lang="en-US" sz="2400" dirty="0" smtClean="0">
                <a:latin typeface="Comic Sans MS" pitchFamily="66" charset="0"/>
              </a:rPr>
              <a:t>	</a:t>
            </a:r>
          </a:p>
          <a:p>
            <a:endParaRPr lang="en-US" sz="2400" dirty="0">
              <a:latin typeface="Comic Sans MS" pitchFamily="66" charset="0"/>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152400"/>
            <a:ext cx="9144000" cy="5867400"/>
          </a:xfrm>
        </p:spPr>
        <p:txBody>
          <a:bodyPr>
            <a:noAutofit/>
          </a:bodyPr>
          <a:lstStyle/>
          <a:p>
            <a:endParaRPr lang="en-US" sz="2000" dirty="0" smtClean="0">
              <a:solidFill>
                <a:schemeClr val="tx1">
                  <a:lumMod val="75000"/>
                  <a:lumOff val="25000"/>
                </a:schemeClr>
              </a:solidFill>
              <a:latin typeface="Comic Sans MS" pitchFamily="66" charset="0"/>
            </a:endParaRPr>
          </a:p>
          <a:p>
            <a:r>
              <a:rPr lang="en-US" sz="2000" dirty="0" smtClean="0">
                <a:solidFill>
                  <a:schemeClr val="tx1">
                    <a:lumMod val="75000"/>
                    <a:lumOff val="25000"/>
                  </a:schemeClr>
                </a:solidFill>
                <a:latin typeface="Comic Sans MS" pitchFamily="66" charset="0"/>
              </a:rPr>
              <a:t>Random Block is used to generate a random number. It takes two inputs in the form of </a:t>
            </a:r>
            <a:r>
              <a:rPr lang="en-US" sz="2000" dirty="0" smtClean="0">
                <a:solidFill>
                  <a:schemeClr val="bg2">
                    <a:lumMod val="50000"/>
                  </a:schemeClr>
                </a:solidFill>
                <a:latin typeface="Comic Sans MS" pitchFamily="66" charset="0"/>
              </a:rPr>
              <a:t>the min and max values </a:t>
            </a:r>
            <a:r>
              <a:rPr lang="en-US" sz="2000" dirty="0" smtClean="0">
                <a:solidFill>
                  <a:schemeClr val="tx1">
                    <a:lumMod val="75000"/>
                    <a:lumOff val="25000"/>
                  </a:schemeClr>
                </a:solidFill>
                <a:latin typeface="Comic Sans MS" pitchFamily="66" charset="0"/>
              </a:rPr>
              <a:t>of the random numbers it will be allowed to generate. </a:t>
            </a:r>
          </a:p>
          <a:p>
            <a:r>
              <a:rPr lang="en-US" sz="2000" dirty="0" smtClean="0">
                <a:solidFill>
                  <a:schemeClr val="tx1">
                    <a:lumMod val="75000"/>
                    <a:lumOff val="25000"/>
                  </a:schemeClr>
                </a:solidFill>
                <a:latin typeface="Comic Sans MS" pitchFamily="66" charset="0"/>
              </a:rPr>
              <a:t>It is used to create robotic games or a robot that exhibits unpredictable behavior because </a:t>
            </a:r>
            <a:r>
              <a:rPr lang="en-US" sz="2000" dirty="0" smtClean="0">
                <a:solidFill>
                  <a:schemeClr val="bg2">
                    <a:lumMod val="50000"/>
                  </a:schemeClr>
                </a:solidFill>
                <a:latin typeface="Comic Sans MS" pitchFamily="66" charset="0"/>
              </a:rPr>
              <a:t>the block’s output will vary each time the program runs. </a:t>
            </a:r>
          </a:p>
          <a:p>
            <a:r>
              <a:rPr lang="en-US" sz="2000" dirty="0" smtClean="0">
                <a:solidFill>
                  <a:schemeClr val="tx1">
                    <a:lumMod val="75000"/>
                    <a:lumOff val="25000"/>
                  </a:schemeClr>
                </a:solidFill>
                <a:latin typeface="Comic Sans MS" pitchFamily="66" charset="0"/>
              </a:rPr>
              <a:t>Often a robot that is a little unpredictable can be more interesting or seem to have more personality. </a:t>
            </a:r>
          </a:p>
          <a:p>
            <a:pPr>
              <a:buNone/>
            </a:pPr>
            <a:endParaRPr lang="en-US" sz="2000" dirty="0" smtClean="0">
              <a:solidFill>
                <a:schemeClr val="tx1">
                  <a:lumMod val="75000"/>
                  <a:lumOff val="25000"/>
                </a:schemeClr>
              </a:solidFill>
              <a:latin typeface="Comic Sans MS" pitchFamily="66" charset="0"/>
            </a:endParaRPr>
          </a:p>
          <a:p>
            <a:endParaRPr lang="en-US" sz="2000" dirty="0">
              <a:solidFill>
                <a:schemeClr val="tx1">
                  <a:lumMod val="75000"/>
                  <a:lumOff val="25000"/>
                </a:schemeClr>
              </a:solidFill>
              <a:latin typeface="Comic Sans MS" pitchFamily="66" charset="0"/>
            </a:endParaRPr>
          </a:p>
        </p:txBody>
      </p:sp>
      <p:sp>
        <p:nvSpPr>
          <p:cNvPr id="4" name="Title 1"/>
          <p:cNvSpPr txBox="1">
            <a:spLocks/>
          </p:cNvSpPr>
          <p:nvPr/>
        </p:nvSpPr>
        <p:spPr>
          <a:xfrm>
            <a:off x="457200" y="-381000"/>
            <a:ext cx="8229600" cy="1577788"/>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4800" dirty="0" smtClean="0">
                <a:solidFill>
                  <a:schemeClr val="tx1">
                    <a:lumMod val="60000"/>
                    <a:lumOff val="40000"/>
                  </a:schemeClr>
                </a:solidFill>
                <a:latin typeface="Lucida Calligraphy" pitchFamily="66" charset="0"/>
                <a:ea typeface="+mj-ea"/>
                <a:cs typeface="+mj-cs"/>
              </a:rPr>
              <a:t>Random Block</a:t>
            </a:r>
            <a:endParaRPr kumimoji="0" lang="en-US" sz="4800" b="0" i="0" u="none" strike="noStrike" kern="1200" cap="none" spc="0" normalizeH="0" baseline="0" noProof="0" dirty="0">
              <a:ln>
                <a:noFill/>
              </a:ln>
              <a:solidFill>
                <a:schemeClr val="tx1">
                  <a:lumMod val="60000"/>
                  <a:lumOff val="40000"/>
                </a:schemeClr>
              </a:solidFill>
              <a:effectLst/>
              <a:uLnTx/>
              <a:uFillTx/>
              <a:latin typeface="Lucida Calligraphy" pitchFamily="66" charset="0"/>
              <a:ea typeface="+mj-ea"/>
              <a:cs typeface="+mj-cs"/>
            </a:endParaRPr>
          </a:p>
        </p:txBody>
      </p:sp>
      <p:pic>
        <p:nvPicPr>
          <p:cNvPr id="1026" name="Picture 2"/>
          <p:cNvPicPr>
            <a:picLocks noChangeAspect="1" noChangeArrowheads="1"/>
          </p:cNvPicPr>
          <p:nvPr/>
        </p:nvPicPr>
        <p:blipFill>
          <a:blip r:embed="rId2" cstate="print"/>
          <a:srcRect/>
          <a:stretch>
            <a:fillRect/>
          </a:stretch>
        </p:blipFill>
        <p:spPr bwMode="auto">
          <a:xfrm>
            <a:off x="4343400" y="3276600"/>
            <a:ext cx="1752600" cy="3345873"/>
          </a:xfrm>
          <a:prstGeom prst="rect">
            <a:avLst/>
          </a:prstGeom>
          <a:noFill/>
          <a:ln w="9525">
            <a:noFill/>
            <a:miter lim="800000"/>
            <a:headEnd/>
            <a:tailEnd/>
          </a:ln>
        </p:spPr>
      </p:pic>
      <p:sp>
        <p:nvSpPr>
          <p:cNvPr id="5" name="TextBox 4"/>
          <p:cNvSpPr txBox="1"/>
          <p:nvPr/>
        </p:nvSpPr>
        <p:spPr>
          <a:xfrm>
            <a:off x="3505200" y="4854715"/>
            <a:ext cx="1524000" cy="707886"/>
          </a:xfrm>
          <a:prstGeom prst="rect">
            <a:avLst/>
          </a:prstGeom>
          <a:noFill/>
        </p:spPr>
        <p:txBody>
          <a:bodyPr wrap="square" rtlCol="0">
            <a:spAutoFit/>
          </a:bodyPr>
          <a:lstStyle/>
          <a:p>
            <a:r>
              <a:rPr lang="en-US" sz="2000" dirty="0" smtClean="0">
                <a:latin typeface="Comic Sans MS" pitchFamily="66" charset="0"/>
              </a:rPr>
              <a:t>Lower Limit</a:t>
            </a:r>
            <a:endParaRPr lang="en-US" sz="2000" dirty="0">
              <a:latin typeface="Comic Sans MS" pitchFamily="66" charset="0"/>
            </a:endParaRPr>
          </a:p>
        </p:txBody>
      </p:sp>
      <p:sp>
        <p:nvSpPr>
          <p:cNvPr id="6" name="TextBox 5"/>
          <p:cNvSpPr txBox="1"/>
          <p:nvPr/>
        </p:nvSpPr>
        <p:spPr>
          <a:xfrm>
            <a:off x="3505200" y="5540515"/>
            <a:ext cx="1524000" cy="707886"/>
          </a:xfrm>
          <a:prstGeom prst="rect">
            <a:avLst/>
          </a:prstGeom>
          <a:noFill/>
        </p:spPr>
        <p:txBody>
          <a:bodyPr wrap="square" rtlCol="0">
            <a:spAutoFit/>
          </a:bodyPr>
          <a:lstStyle/>
          <a:p>
            <a:r>
              <a:rPr lang="en-US" sz="2000" dirty="0" smtClean="0">
                <a:latin typeface="Comic Sans MS" pitchFamily="66" charset="0"/>
              </a:rPr>
              <a:t>Upper  Limit</a:t>
            </a:r>
            <a:endParaRPr lang="en-US" sz="2000" dirty="0">
              <a:latin typeface="Comic Sans MS" pitchFamily="66" charset="0"/>
            </a:endParaRPr>
          </a:p>
        </p:txBody>
      </p:sp>
      <p:sp>
        <p:nvSpPr>
          <p:cNvPr id="7" name="TextBox 6"/>
          <p:cNvSpPr txBox="1"/>
          <p:nvPr/>
        </p:nvSpPr>
        <p:spPr>
          <a:xfrm>
            <a:off x="6096000" y="5382162"/>
            <a:ext cx="1524000" cy="1323439"/>
          </a:xfrm>
          <a:prstGeom prst="rect">
            <a:avLst/>
          </a:prstGeom>
          <a:noFill/>
        </p:spPr>
        <p:txBody>
          <a:bodyPr wrap="square" rtlCol="0">
            <a:spAutoFit/>
          </a:bodyPr>
          <a:lstStyle/>
          <a:p>
            <a:r>
              <a:rPr lang="en-US" sz="2000" dirty="0" smtClean="0">
                <a:latin typeface="Comic Sans MS" pitchFamily="66" charset="0"/>
              </a:rPr>
              <a:t>Random Number (Min and Maximum)</a:t>
            </a:r>
            <a:endParaRPr lang="en-US" sz="2000" dirty="0">
              <a:latin typeface="Comic Sans MS" pitchFamily="66" charset="0"/>
            </a:endParaRPr>
          </a:p>
        </p:txBody>
      </p:sp>
      <p:cxnSp>
        <p:nvCxnSpPr>
          <p:cNvPr id="9" name="Straight Arrow Connector 8"/>
          <p:cNvCxnSpPr/>
          <p:nvPr/>
        </p:nvCxnSpPr>
        <p:spPr>
          <a:xfrm flipV="1">
            <a:off x="4267200" y="5181601"/>
            <a:ext cx="304800" cy="762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1" name="Straight Arrow Connector 10"/>
          <p:cNvCxnSpPr/>
          <p:nvPr/>
        </p:nvCxnSpPr>
        <p:spPr>
          <a:xfrm flipV="1">
            <a:off x="4267200" y="5715001"/>
            <a:ext cx="228600" cy="1524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p:nvPr/>
        </p:nvCxnSpPr>
        <p:spPr>
          <a:xfrm flipH="1">
            <a:off x="5410200" y="5791201"/>
            <a:ext cx="762000" cy="4572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457200" y="-206188"/>
            <a:ext cx="8229600" cy="1577788"/>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4800" dirty="0" smtClean="0">
                <a:solidFill>
                  <a:schemeClr val="tx1">
                    <a:lumMod val="60000"/>
                    <a:lumOff val="40000"/>
                  </a:schemeClr>
                </a:solidFill>
                <a:latin typeface="Lucida Calligraphy" pitchFamily="66" charset="0"/>
                <a:ea typeface="+mj-ea"/>
                <a:cs typeface="+mj-cs"/>
              </a:rPr>
              <a:t>Random Block</a:t>
            </a:r>
            <a:endParaRPr kumimoji="0" lang="en-US" sz="4800" b="0" i="0" u="none" strike="noStrike" kern="1200" cap="none" spc="0" normalizeH="0" baseline="0" noProof="0" dirty="0">
              <a:ln>
                <a:noFill/>
              </a:ln>
              <a:solidFill>
                <a:schemeClr val="tx1">
                  <a:lumMod val="60000"/>
                  <a:lumOff val="40000"/>
                </a:schemeClr>
              </a:solidFill>
              <a:effectLst/>
              <a:uLnTx/>
              <a:uFillTx/>
              <a:latin typeface="Lucida Calligraphy" pitchFamily="66" charset="0"/>
              <a:ea typeface="+mj-ea"/>
              <a:cs typeface="+mj-cs"/>
            </a:endParaRPr>
          </a:p>
        </p:txBody>
      </p:sp>
      <p:pic>
        <p:nvPicPr>
          <p:cNvPr id="2050" name="Picture 2"/>
          <p:cNvPicPr>
            <a:picLocks noChangeAspect="1" noChangeArrowheads="1"/>
          </p:cNvPicPr>
          <p:nvPr/>
        </p:nvPicPr>
        <p:blipFill>
          <a:blip r:embed="rId2" cstate="print"/>
          <a:srcRect/>
          <a:stretch>
            <a:fillRect/>
          </a:stretch>
        </p:blipFill>
        <p:spPr bwMode="auto">
          <a:xfrm>
            <a:off x="381000" y="2057400"/>
            <a:ext cx="8112276" cy="2895600"/>
          </a:xfrm>
          <a:prstGeom prst="rect">
            <a:avLst/>
          </a:prstGeom>
          <a:noFill/>
          <a:ln w="9525">
            <a:noFill/>
            <a:miter lim="800000"/>
            <a:headEnd/>
            <a:tailEnd/>
          </a:ln>
        </p:spPr>
      </p:pic>
      <p:sp>
        <p:nvSpPr>
          <p:cNvPr id="6" name="TextBox 5"/>
          <p:cNvSpPr txBox="1"/>
          <p:nvPr/>
        </p:nvSpPr>
        <p:spPr>
          <a:xfrm>
            <a:off x="228600" y="903744"/>
            <a:ext cx="8915400" cy="2677656"/>
          </a:xfrm>
          <a:prstGeom prst="rect">
            <a:avLst/>
          </a:prstGeom>
          <a:noFill/>
        </p:spPr>
        <p:txBody>
          <a:bodyPr wrap="square" rtlCol="0">
            <a:spAutoFit/>
          </a:bodyPr>
          <a:lstStyle/>
          <a:p>
            <a:r>
              <a:rPr lang="en-US" sz="2400" dirty="0" smtClean="0">
                <a:latin typeface="Comic Sans MS" pitchFamily="66" charset="0"/>
              </a:rPr>
              <a:t>Like the range block, you can set the range by using the two-sided slider, by entering the values in the A and B boxes, or by supplying the two range limit values using data wires. </a:t>
            </a:r>
          </a:p>
          <a:p>
            <a:endParaRPr lang="en-US" sz="2400" dirty="0" smtClean="0">
              <a:latin typeface="Comic Sans MS" pitchFamily="66" charset="0"/>
            </a:endParaRPr>
          </a:p>
          <a:p>
            <a:r>
              <a:rPr lang="en-US" sz="2400" dirty="0" smtClean="0">
                <a:latin typeface="Comic Sans MS" pitchFamily="66" charset="0"/>
              </a:rPr>
              <a:t>	</a:t>
            </a:r>
          </a:p>
          <a:p>
            <a:r>
              <a:rPr lang="en-US" sz="2400" dirty="0" smtClean="0">
                <a:latin typeface="Comic Sans MS" pitchFamily="66" charset="0"/>
              </a:rPr>
              <a:t>	</a:t>
            </a:r>
          </a:p>
          <a:p>
            <a:endParaRPr lang="en-US" sz="2400" dirty="0">
              <a:latin typeface="Comic Sans MS" pitchFamily="66" charset="0"/>
            </a:endParaRPr>
          </a:p>
        </p:txBody>
      </p:sp>
      <p:sp>
        <p:nvSpPr>
          <p:cNvPr id="7" name="TextBox 6"/>
          <p:cNvSpPr txBox="1"/>
          <p:nvPr/>
        </p:nvSpPr>
        <p:spPr>
          <a:xfrm>
            <a:off x="381000" y="4876800"/>
            <a:ext cx="8534400" cy="1938992"/>
          </a:xfrm>
          <a:prstGeom prst="rect">
            <a:avLst/>
          </a:prstGeom>
          <a:noFill/>
        </p:spPr>
        <p:txBody>
          <a:bodyPr wrap="square" rtlCol="0">
            <a:spAutoFit/>
          </a:bodyPr>
          <a:lstStyle/>
          <a:p>
            <a:r>
              <a:rPr lang="en-US" sz="2400" dirty="0" smtClean="0">
                <a:latin typeface="Comic Sans MS" pitchFamily="66" charset="0"/>
              </a:rPr>
              <a:t>Using the slider, you can select lower and upper limits between 0 and 100. To use values greater than 100 or less than 0, enter the numbers in the boxes. The minimum value for the lower limit is 0 while the maximum value for the upper limit is 32767.</a:t>
            </a:r>
            <a:endParaRPr lang="en-US" sz="2400"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304800" y="1447800"/>
            <a:ext cx="8229600" cy="1577788"/>
          </a:xfrm>
          <a:prstGeom prst="rect">
            <a:avLst/>
          </a:prstGeom>
        </p:spPr>
        <p:txBody>
          <a:bodyPr vert="horz" lIns="91440" tIns="45720" rIns="91440" bIns="45720" rtlCol="0" anchor="ct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8000" dirty="0" smtClean="0">
                <a:solidFill>
                  <a:schemeClr val="tx1">
                    <a:lumMod val="60000"/>
                    <a:lumOff val="40000"/>
                  </a:schemeClr>
                </a:solidFill>
                <a:latin typeface="Lucida Calligraphy" pitchFamily="66" charset="0"/>
                <a:ea typeface="+mj-ea"/>
                <a:cs typeface="+mj-cs"/>
              </a:rPr>
              <a:t>Lab Activity 2</a:t>
            </a:r>
            <a:endParaRPr kumimoji="0" lang="en-US" sz="8000" b="0" i="0" u="none" strike="noStrike" kern="1200" cap="none" spc="0" normalizeH="0" baseline="0" noProof="0" dirty="0">
              <a:ln>
                <a:noFill/>
              </a:ln>
              <a:solidFill>
                <a:schemeClr val="tx1">
                  <a:lumMod val="60000"/>
                  <a:lumOff val="40000"/>
                </a:schemeClr>
              </a:solidFill>
              <a:effectLst/>
              <a:uLnTx/>
              <a:uFillTx/>
              <a:latin typeface="Lucida Calligraphy" pitchFamily="66" charset="0"/>
              <a:ea typeface="+mj-ea"/>
              <a:cs typeface="+mj-cs"/>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304800" y="1447800"/>
            <a:ext cx="8229600" cy="1577788"/>
          </a:xfrm>
          <a:prstGeom prst="rect">
            <a:avLst/>
          </a:prstGeom>
        </p:spPr>
        <p:txBody>
          <a:bodyPr vert="horz" lIns="91440" tIns="45720" rIns="91440" bIns="45720" rtlCol="0" anchor="ct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8000" smtClean="0">
                <a:solidFill>
                  <a:schemeClr val="tx1">
                    <a:lumMod val="60000"/>
                    <a:lumOff val="40000"/>
                  </a:schemeClr>
                </a:solidFill>
                <a:latin typeface="Lucida Calligraphy" pitchFamily="66" charset="0"/>
                <a:ea typeface="+mj-ea"/>
                <a:cs typeface="+mj-cs"/>
              </a:rPr>
              <a:t>Review Questions</a:t>
            </a:r>
            <a:endParaRPr kumimoji="0" lang="en-US" sz="8000" b="0" i="0" u="none" strike="noStrike" kern="1200" cap="none" spc="0" normalizeH="0" baseline="0" noProof="0" dirty="0">
              <a:ln>
                <a:noFill/>
              </a:ln>
              <a:solidFill>
                <a:schemeClr val="tx1">
                  <a:lumMod val="60000"/>
                  <a:lumOff val="40000"/>
                </a:schemeClr>
              </a:solidFill>
              <a:effectLst/>
              <a:uLnTx/>
              <a:uFillTx/>
              <a:latin typeface="Lucida Calligraphy" pitchFamily="66" charset="0"/>
              <a:ea typeface="+mj-ea"/>
              <a:cs typeface="+mj-cs"/>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4800" dirty="0" smtClean="0">
                <a:latin typeface="Lucida Calligraphy" pitchFamily="66" charset="0"/>
              </a:rPr>
              <a:t>Data Blocks</a:t>
            </a:r>
            <a:endParaRPr lang="en-US" sz="4800" dirty="0">
              <a:latin typeface="Lucida Calligraphy" pitchFamily="66" charset="0"/>
            </a:endParaRPr>
          </a:p>
        </p:txBody>
      </p:sp>
      <p:sp>
        <p:nvSpPr>
          <p:cNvPr id="3" name="Content Placeholder 2"/>
          <p:cNvSpPr>
            <a:spLocks noGrp="1"/>
          </p:cNvSpPr>
          <p:nvPr>
            <p:ph idx="1"/>
          </p:nvPr>
        </p:nvSpPr>
        <p:spPr>
          <a:xfrm>
            <a:off x="609600" y="1524000"/>
            <a:ext cx="7543800" cy="4144963"/>
          </a:xfrm>
        </p:spPr>
        <p:txBody>
          <a:bodyPr>
            <a:normAutofit/>
          </a:bodyPr>
          <a:lstStyle/>
          <a:p>
            <a:pPr>
              <a:buNone/>
            </a:pPr>
            <a:r>
              <a:rPr lang="en-US" sz="2800" dirty="0" smtClean="0">
                <a:solidFill>
                  <a:schemeClr val="tx1">
                    <a:lumMod val="75000"/>
                    <a:lumOff val="25000"/>
                  </a:schemeClr>
                </a:solidFill>
                <a:latin typeface="Comic Sans MS" pitchFamily="66" charset="0"/>
              </a:rPr>
              <a:t>	In this module we are going to study the configurations &amp; applications of each block.</a:t>
            </a:r>
            <a:endParaRPr lang="en-US" sz="2800" dirty="0">
              <a:solidFill>
                <a:schemeClr val="tx1">
                  <a:lumMod val="75000"/>
                  <a:lumOff val="25000"/>
                </a:schemeClr>
              </a:solidFill>
              <a:latin typeface="Comic Sans MS" pitchFamily="66" charset="0"/>
            </a:endParaRPr>
          </a:p>
        </p:txBody>
      </p:sp>
      <p:pic>
        <p:nvPicPr>
          <p:cNvPr id="1026" name="Picture 2"/>
          <p:cNvPicPr>
            <a:picLocks noChangeAspect="1" noChangeArrowheads="1"/>
          </p:cNvPicPr>
          <p:nvPr/>
        </p:nvPicPr>
        <p:blipFill>
          <a:blip r:embed="rId2" cstate="print"/>
          <a:srcRect/>
          <a:stretch>
            <a:fillRect/>
          </a:stretch>
        </p:blipFill>
        <p:spPr bwMode="auto">
          <a:xfrm>
            <a:off x="1" y="3548062"/>
            <a:ext cx="9144000" cy="1633538"/>
          </a:xfrm>
          <a:prstGeom prst="rect">
            <a:avLst/>
          </a:prstGeom>
          <a:noFill/>
          <a:ln w="9525">
            <a:noFill/>
            <a:miter lim="800000"/>
            <a:headEnd/>
            <a:tailEnd/>
          </a:ln>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229600" cy="1577788"/>
          </a:xfrm>
        </p:spPr>
        <p:txBody>
          <a:bodyPr>
            <a:normAutofit/>
          </a:bodyPr>
          <a:lstStyle/>
          <a:p>
            <a:pPr algn="ctr"/>
            <a:r>
              <a:rPr lang="en-US" sz="4800" dirty="0" smtClean="0">
                <a:latin typeface="Lucida Calligraphy" pitchFamily="66" charset="0"/>
              </a:rPr>
              <a:t>Math Block</a:t>
            </a:r>
            <a:endParaRPr lang="en-US" sz="4800" dirty="0">
              <a:latin typeface="Lucida Calligraphy" pitchFamily="66" charset="0"/>
            </a:endParaRPr>
          </a:p>
        </p:txBody>
      </p:sp>
      <p:sp>
        <p:nvSpPr>
          <p:cNvPr id="3" name="Content Placeholder 2"/>
          <p:cNvSpPr>
            <a:spLocks noGrp="1"/>
          </p:cNvSpPr>
          <p:nvPr>
            <p:ph idx="1"/>
          </p:nvPr>
        </p:nvSpPr>
        <p:spPr>
          <a:xfrm>
            <a:off x="0" y="228600"/>
            <a:ext cx="7086600" cy="4495800"/>
          </a:xfrm>
        </p:spPr>
        <p:txBody>
          <a:bodyPr>
            <a:noAutofit/>
          </a:bodyPr>
          <a:lstStyle/>
          <a:p>
            <a:endParaRPr lang="en-US" sz="2800" dirty="0" smtClean="0">
              <a:solidFill>
                <a:schemeClr val="tx1">
                  <a:lumMod val="75000"/>
                  <a:lumOff val="25000"/>
                </a:schemeClr>
              </a:solidFill>
              <a:latin typeface="Comic Sans MS" pitchFamily="66" charset="0"/>
            </a:endParaRPr>
          </a:p>
          <a:p>
            <a:r>
              <a:rPr lang="en-US" sz="2800" dirty="0" smtClean="0">
                <a:solidFill>
                  <a:schemeClr val="tx1">
                    <a:lumMod val="75000"/>
                    <a:lumOff val="25000"/>
                  </a:schemeClr>
                </a:solidFill>
                <a:latin typeface="Comic Sans MS" pitchFamily="66" charset="0"/>
              </a:rPr>
              <a:t>The Math Block is used to perform a mathematical operation on two input integer numbers. </a:t>
            </a:r>
          </a:p>
          <a:p>
            <a:r>
              <a:rPr lang="en-US" sz="2800" dirty="0" smtClean="0">
                <a:solidFill>
                  <a:schemeClr val="tx1">
                    <a:lumMod val="75000"/>
                    <a:lumOff val="25000"/>
                  </a:schemeClr>
                </a:solidFill>
                <a:latin typeface="Comic Sans MS" pitchFamily="66" charset="0"/>
              </a:rPr>
              <a:t>The result of the operation is available on an output data plug.</a:t>
            </a:r>
          </a:p>
          <a:p>
            <a:r>
              <a:rPr lang="en-US" sz="2800" dirty="0" smtClean="0">
                <a:solidFill>
                  <a:schemeClr val="tx1">
                    <a:lumMod val="75000"/>
                    <a:lumOff val="25000"/>
                  </a:schemeClr>
                </a:solidFill>
                <a:latin typeface="Comic Sans MS" pitchFamily="66" charset="0"/>
              </a:rPr>
              <a:t> The math operations are addition, subtraction, multiplication, and division.</a:t>
            </a:r>
          </a:p>
          <a:p>
            <a:r>
              <a:rPr lang="en-US" sz="2800" dirty="0" smtClean="0">
                <a:solidFill>
                  <a:schemeClr val="tx1">
                    <a:lumMod val="75000"/>
                    <a:lumOff val="25000"/>
                  </a:schemeClr>
                </a:solidFill>
                <a:latin typeface="Comic Sans MS" pitchFamily="66" charset="0"/>
              </a:rPr>
              <a:t>Using the math block, you can calculate the area of an object, the total distance travelled by the robot or modify a sensor reading to reflect the score in a pinball game 	</a:t>
            </a:r>
          </a:p>
          <a:p>
            <a:r>
              <a:rPr lang="en-US" sz="2800" dirty="0" smtClean="0">
                <a:solidFill>
                  <a:schemeClr val="tx1">
                    <a:lumMod val="75000"/>
                    <a:lumOff val="25000"/>
                  </a:schemeClr>
                </a:solidFill>
                <a:latin typeface="Comic Sans MS" pitchFamily="66" charset="0"/>
              </a:rPr>
              <a:t> </a:t>
            </a:r>
          </a:p>
          <a:p>
            <a:endParaRPr lang="en-US" sz="2800" dirty="0" smtClean="0">
              <a:solidFill>
                <a:schemeClr val="tx1">
                  <a:lumMod val="75000"/>
                  <a:lumOff val="25000"/>
                </a:schemeClr>
              </a:solidFill>
              <a:latin typeface="Comic Sans MS" pitchFamily="66" charset="0"/>
            </a:endParaRPr>
          </a:p>
          <a:p>
            <a:endParaRPr lang="en-US" sz="2800" dirty="0">
              <a:solidFill>
                <a:schemeClr val="tx1">
                  <a:lumMod val="75000"/>
                  <a:lumOff val="25000"/>
                </a:schemeClr>
              </a:solidFill>
              <a:latin typeface="Comic Sans MS" pitchFamily="66" charset="0"/>
            </a:endParaRPr>
          </a:p>
        </p:txBody>
      </p:sp>
      <p:pic>
        <p:nvPicPr>
          <p:cNvPr id="2051" name="Picture 3"/>
          <p:cNvPicPr>
            <a:picLocks noChangeAspect="1" noChangeArrowheads="1"/>
          </p:cNvPicPr>
          <p:nvPr/>
        </p:nvPicPr>
        <p:blipFill>
          <a:blip r:embed="rId2" cstate="print"/>
          <a:srcRect/>
          <a:stretch>
            <a:fillRect/>
          </a:stretch>
        </p:blipFill>
        <p:spPr bwMode="auto">
          <a:xfrm>
            <a:off x="7189573" y="1066800"/>
            <a:ext cx="1954427" cy="3962400"/>
          </a:xfrm>
          <a:prstGeom prst="rect">
            <a:avLst/>
          </a:prstGeom>
          <a:noFill/>
          <a:ln w="9525">
            <a:noFill/>
            <a:miter lim="800000"/>
            <a:headEnd/>
            <a:tailEnd/>
          </a:ln>
        </p:spPr>
      </p:pic>
      <p:sp>
        <p:nvSpPr>
          <p:cNvPr id="5" name="TextBox 4"/>
          <p:cNvSpPr txBox="1"/>
          <p:nvPr/>
        </p:nvSpPr>
        <p:spPr>
          <a:xfrm>
            <a:off x="7086600" y="5105400"/>
            <a:ext cx="2057400" cy="1631216"/>
          </a:xfrm>
          <a:prstGeom prst="rect">
            <a:avLst/>
          </a:prstGeom>
          <a:noFill/>
        </p:spPr>
        <p:txBody>
          <a:bodyPr wrap="square" rtlCol="0">
            <a:spAutoFit/>
          </a:bodyPr>
          <a:lstStyle/>
          <a:p>
            <a:r>
              <a:rPr lang="en-US" sz="2000" dirty="0" smtClean="0">
                <a:solidFill>
                  <a:srgbClr val="FF0000"/>
                </a:solidFill>
                <a:latin typeface="Comic Sans MS" pitchFamily="66" charset="0"/>
              </a:rPr>
              <a:t>Used to Calculate absolute value and square root.</a:t>
            </a:r>
            <a:endParaRPr lang="en-US" sz="2000" dirty="0">
              <a:solidFill>
                <a:srgbClr val="FF0000"/>
              </a:solidFill>
              <a:latin typeface="Comic Sans MS" pitchFamily="66"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ChangeAspect="1" noChangeArrowheads="1"/>
          </p:cNvPicPr>
          <p:nvPr/>
        </p:nvPicPr>
        <p:blipFill>
          <a:blip r:embed="rId2" cstate="print"/>
          <a:srcRect/>
          <a:stretch>
            <a:fillRect/>
          </a:stretch>
        </p:blipFill>
        <p:spPr bwMode="auto">
          <a:xfrm>
            <a:off x="1447800" y="990600"/>
            <a:ext cx="2590800" cy="5252581"/>
          </a:xfrm>
          <a:prstGeom prst="rect">
            <a:avLst/>
          </a:prstGeom>
          <a:noFill/>
          <a:ln w="9525">
            <a:noFill/>
            <a:miter lim="800000"/>
            <a:headEnd/>
            <a:tailEnd/>
          </a:ln>
        </p:spPr>
      </p:pic>
      <p:pic>
        <p:nvPicPr>
          <p:cNvPr id="3074" name="Picture 2"/>
          <p:cNvPicPr>
            <a:picLocks noChangeAspect="1" noChangeArrowheads="1"/>
          </p:cNvPicPr>
          <p:nvPr/>
        </p:nvPicPr>
        <p:blipFill>
          <a:blip r:embed="rId3" cstate="print"/>
          <a:srcRect/>
          <a:stretch>
            <a:fillRect/>
          </a:stretch>
        </p:blipFill>
        <p:spPr bwMode="auto">
          <a:xfrm>
            <a:off x="4191000" y="3352800"/>
            <a:ext cx="4953000" cy="2514600"/>
          </a:xfrm>
          <a:prstGeom prst="rect">
            <a:avLst/>
          </a:prstGeom>
          <a:noFill/>
          <a:ln w="9525">
            <a:noFill/>
            <a:miter lim="800000"/>
            <a:headEnd/>
            <a:tailEnd/>
          </a:ln>
        </p:spPr>
      </p:pic>
      <p:sp>
        <p:nvSpPr>
          <p:cNvPr id="6" name="Title 1"/>
          <p:cNvSpPr txBox="1">
            <a:spLocks/>
          </p:cNvSpPr>
          <p:nvPr/>
        </p:nvSpPr>
        <p:spPr>
          <a:xfrm>
            <a:off x="2743200" y="0"/>
            <a:ext cx="8229600" cy="1577788"/>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800" b="0" i="0" u="none" strike="noStrike" kern="1200" cap="none" spc="0" normalizeH="0" baseline="0" noProof="0" dirty="0" smtClean="0">
                <a:ln>
                  <a:noFill/>
                </a:ln>
                <a:solidFill>
                  <a:schemeClr val="tx1">
                    <a:lumMod val="60000"/>
                    <a:lumOff val="40000"/>
                  </a:schemeClr>
                </a:solidFill>
                <a:effectLst/>
                <a:uLnTx/>
                <a:uFillTx/>
                <a:latin typeface="Lucida Calligraphy" pitchFamily="66" charset="0"/>
                <a:ea typeface="+mj-ea"/>
                <a:cs typeface="+mj-cs"/>
              </a:rPr>
              <a:t>Math Block</a:t>
            </a:r>
            <a:endParaRPr kumimoji="0" lang="en-US" sz="4800" b="0" i="0" u="none" strike="noStrike" kern="1200" cap="none" spc="0" normalizeH="0" baseline="0" noProof="0" dirty="0">
              <a:ln>
                <a:noFill/>
              </a:ln>
              <a:solidFill>
                <a:schemeClr val="tx1">
                  <a:lumMod val="60000"/>
                  <a:lumOff val="40000"/>
                </a:schemeClr>
              </a:solidFill>
              <a:effectLst/>
              <a:uLnTx/>
              <a:uFillTx/>
              <a:latin typeface="Lucida Calligraphy" pitchFamily="66" charset="0"/>
              <a:ea typeface="+mj-ea"/>
              <a:cs typeface="+mj-cs"/>
            </a:endParaRPr>
          </a:p>
        </p:txBody>
      </p:sp>
      <p:sp>
        <p:nvSpPr>
          <p:cNvPr id="7" name="TextBox 6"/>
          <p:cNvSpPr txBox="1"/>
          <p:nvPr/>
        </p:nvSpPr>
        <p:spPr>
          <a:xfrm>
            <a:off x="0" y="2590800"/>
            <a:ext cx="1981200" cy="523220"/>
          </a:xfrm>
          <a:prstGeom prst="rect">
            <a:avLst/>
          </a:prstGeom>
          <a:noFill/>
        </p:spPr>
        <p:txBody>
          <a:bodyPr wrap="square" rtlCol="0">
            <a:spAutoFit/>
          </a:bodyPr>
          <a:lstStyle/>
          <a:p>
            <a:r>
              <a:rPr lang="en-US" sz="2800" dirty="0" smtClean="0">
                <a:latin typeface="Comic Sans MS" pitchFamily="66" charset="0"/>
              </a:rPr>
              <a:t>Operation</a:t>
            </a:r>
            <a:endParaRPr lang="en-US" sz="2800" dirty="0">
              <a:latin typeface="Comic Sans MS" pitchFamily="66" charset="0"/>
            </a:endParaRPr>
          </a:p>
        </p:txBody>
      </p:sp>
      <p:sp>
        <p:nvSpPr>
          <p:cNvPr id="8" name="TextBox 7"/>
          <p:cNvSpPr txBox="1"/>
          <p:nvPr/>
        </p:nvSpPr>
        <p:spPr>
          <a:xfrm>
            <a:off x="2133600" y="6248400"/>
            <a:ext cx="3048000" cy="523220"/>
          </a:xfrm>
          <a:prstGeom prst="rect">
            <a:avLst/>
          </a:prstGeom>
          <a:noFill/>
        </p:spPr>
        <p:txBody>
          <a:bodyPr wrap="square" rtlCol="0">
            <a:spAutoFit/>
          </a:bodyPr>
          <a:lstStyle/>
          <a:p>
            <a:r>
              <a:rPr lang="en-US" sz="2800" dirty="0" smtClean="0">
                <a:latin typeface="Comic Sans MS" pitchFamily="66" charset="0"/>
              </a:rPr>
              <a:t>Output (Result)</a:t>
            </a:r>
            <a:endParaRPr lang="en-US" sz="2800" dirty="0">
              <a:latin typeface="Comic Sans MS" pitchFamily="66" charset="0"/>
            </a:endParaRPr>
          </a:p>
        </p:txBody>
      </p:sp>
      <p:sp>
        <p:nvSpPr>
          <p:cNvPr id="9" name="TextBox 8"/>
          <p:cNvSpPr txBox="1"/>
          <p:nvPr/>
        </p:nvSpPr>
        <p:spPr>
          <a:xfrm>
            <a:off x="0" y="3886200"/>
            <a:ext cx="1676400" cy="830997"/>
          </a:xfrm>
          <a:prstGeom prst="rect">
            <a:avLst/>
          </a:prstGeom>
          <a:noFill/>
        </p:spPr>
        <p:txBody>
          <a:bodyPr wrap="square" rtlCol="0">
            <a:spAutoFit/>
          </a:bodyPr>
          <a:lstStyle/>
          <a:p>
            <a:r>
              <a:rPr lang="en-US" sz="2400" dirty="0" smtClean="0">
                <a:latin typeface="Comic Sans MS" pitchFamily="66" charset="0"/>
              </a:rPr>
              <a:t>Input</a:t>
            </a:r>
          </a:p>
          <a:p>
            <a:r>
              <a:rPr lang="en-US" sz="2400" dirty="0" smtClean="0">
                <a:latin typeface="Comic Sans MS" pitchFamily="66" charset="0"/>
              </a:rPr>
              <a:t>Numbers</a:t>
            </a:r>
            <a:endParaRPr lang="en-US" sz="2400" dirty="0">
              <a:latin typeface="Comic Sans MS" pitchFamily="66" charset="0"/>
            </a:endParaRPr>
          </a:p>
        </p:txBody>
      </p:sp>
      <p:cxnSp>
        <p:nvCxnSpPr>
          <p:cNvPr id="11" name="Straight Arrow Connector 10"/>
          <p:cNvCxnSpPr/>
          <p:nvPr/>
        </p:nvCxnSpPr>
        <p:spPr>
          <a:xfrm flipV="1">
            <a:off x="1143000" y="4038600"/>
            <a:ext cx="533400" cy="2286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p:nvPr/>
        </p:nvCxnSpPr>
        <p:spPr>
          <a:xfrm>
            <a:off x="1143000" y="4267200"/>
            <a:ext cx="457200" cy="4572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5" name="Straight Arrow Connector 14"/>
          <p:cNvCxnSpPr/>
          <p:nvPr/>
        </p:nvCxnSpPr>
        <p:spPr>
          <a:xfrm flipH="1" flipV="1">
            <a:off x="3124200" y="5715000"/>
            <a:ext cx="838200" cy="5334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7" name="Straight Arrow Connector 16"/>
          <p:cNvCxnSpPr/>
          <p:nvPr/>
        </p:nvCxnSpPr>
        <p:spPr>
          <a:xfrm>
            <a:off x="1828800" y="2895600"/>
            <a:ext cx="1447800" cy="1524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8" name="TextBox 17"/>
          <p:cNvSpPr txBox="1"/>
          <p:nvPr/>
        </p:nvSpPr>
        <p:spPr>
          <a:xfrm>
            <a:off x="5105400" y="2514600"/>
            <a:ext cx="3429000" cy="461665"/>
          </a:xfrm>
          <a:prstGeom prst="rect">
            <a:avLst/>
          </a:prstGeom>
          <a:noFill/>
        </p:spPr>
        <p:txBody>
          <a:bodyPr wrap="square" rtlCol="0">
            <a:spAutoFit/>
          </a:bodyPr>
          <a:lstStyle/>
          <a:p>
            <a:r>
              <a:rPr lang="en-US" sz="2400" dirty="0" smtClean="0">
                <a:latin typeface="Comic Sans MS" pitchFamily="66" charset="0"/>
              </a:rPr>
              <a:t>Configuration Panel</a:t>
            </a:r>
            <a:endParaRPr lang="en-US" sz="2400" dirty="0">
              <a:latin typeface="Comic Sans MS" pitchFamily="66" charset="0"/>
            </a:endParaRPr>
          </a:p>
        </p:txBody>
      </p:sp>
      <p:sp>
        <p:nvSpPr>
          <p:cNvPr id="19" name="TextBox 18"/>
          <p:cNvSpPr txBox="1"/>
          <p:nvPr/>
        </p:nvSpPr>
        <p:spPr>
          <a:xfrm>
            <a:off x="1371600" y="381000"/>
            <a:ext cx="3429000" cy="461665"/>
          </a:xfrm>
          <a:prstGeom prst="rect">
            <a:avLst/>
          </a:prstGeom>
          <a:noFill/>
        </p:spPr>
        <p:txBody>
          <a:bodyPr wrap="square" rtlCol="0">
            <a:spAutoFit/>
          </a:bodyPr>
          <a:lstStyle/>
          <a:p>
            <a:r>
              <a:rPr lang="en-US" sz="2400" dirty="0" smtClean="0">
                <a:latin typeface="Comic Sans MS" pitchFamily="66" charset="0"/>
              </a:rPr>
              <a:t>Data Block</a:t>
            </a:r>
            <a:endParaRPr lang="en-US" sz="2400" dirty="0">
              <a:latin typeface="Comic Sans MS" pitchFamily="66" charset="0"/>
            </a:endParaRPr>
          </a:p>
        </p:txBody>
      </p:sp>
      <p:sp>
        <p:nvSpPr>
          <p:cNvPr id="20" name="TextBox 19"/>
          <p:cNvSpPr txBox="1"/>
          <p:nvPr/>
        </p:nvSpPr>
        <p:spPr>
          <a:xfrm>
            <a:off x="5410200" y="4648200"/>
            <a:ext cx="3733800" cy="2308324"/>
          </a:xfrm>
          <a:prstGeom prst="rect">
            <a:avLst/>
          </a:prstGeom>
          <a:noFill/>
        </p:spPr>
        <p:txBody>
          <a:bodyPr wrap="square" rtlCol="0">
            <a:spAutoFit/>
          </a:bodyPr>
          <a:lstStyle/>
          <a:p>
            <a:r>
              <a:rPr lang="en-US" sz="2400" dirty="0">
                <a:latin typeface="Comic Sans MS" pitchFamily="66" charset="0"/>
              </a:rPr>
              <a:t>A and B values can either be manually set in the configuration panel </a:t>
            </a:r>
            <a:r>
              <a:rPr lang="en-US" sz="2400" dirty="0" smtClean="0">
                <a:latin typeface="Comic Sans MS" pitchFamily="66" charset="0"/>
              </a:rPr>
              <a:t>Or </a:t>
            </a:r>
            <a:r>
              <a:rPr lang="en-US" sz="2400" dirty="0">
                <a:latin typeface="Comic Sans MS" pitchFamily="66" charset="0"/>
              </a:rPr>
              <a:t>dynamically set with input data wires. 	</a:t>
            </a:r>
          </a:p>
          <a:p>
            <a:endParaRPr lang="en-US" sz="2400" dirty="0">
              <a:latin typeface="Comic Sans MS" pitchFamily="66"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914400"/>
            <a:ext cx="6629400" cy="4572000"/>
          </a:xfrm>
        </p:spPr>
        <p:txBody>
          <a:bodyPr>
            <a:noAutofit/>
          </a:bodyPr>
          <a:lstStyle/>
          <a:p>
            <a:pPr>
              <a:buNone/>
            </a:pPr>
            <a:endParaRPr lang="en-US" sz="2800" dirty="0" smtClean="0">
              <a:solidFill>
                <a:schemeClr val="tx1">
                  <a:lumMod val="75000"/>
                  <a:lumOff val="25000"/>
                </a:schemeClr>
              </a:solidFill>
              <a:latin typeface="Comic Sans MS" pitchFamily="66" charset="0"/>
            </a:endParaRPr>
          </a:p>
          <a:p>
            <a:r>
              <a:rPr lang="en-US" sz="2800" dirty="0" smtClean="0">
                <a:solidFill>
                  <a:schemeClr val="tx1">
                    <a:lumMod val="75000"/>
                    <a:lumOff val="25000"/>
                  </a:schemeClr>
                </a:solidFill>
                <a:latin typeface="Comic Sans MS" pitchFamily="66" charset="0"/>
              </a:rPr>
              <a:t>The variable block stores and retrieves variable values. </a:t>
            </a:r>
          </a:p>
          <a:p>
            <a:r>
              <a:rPr lang="en-US" sz="2800" dirty="0" smtClean="0">
                <a:solidFill>
                  <a:schemeClr val="tx1">
                    <a:lumMod val="75000"/>
                    <a:lumOff val="25000"/>
                  </a:schemeClr>
                </a:solidFill>
                <a:latin typeface="Comic Sans MS" pitchFamily="66" charset="0"/>
              </a:rPr>
              <a:t>You can save sensor readings in a variable and then update them after performing mathematical operations.</a:t>
            </a:r>
          </a:p>
          <a:p>
            <a:r>
              <a:rPr lang="en-US" sz="2800" dirty="0" smtClean="0">
                <a:solidFill>
                  <a:schemeClr val="tx1">
                    <a:lumMod val="75000"/>
                    <a:lumOff val="25000"/>
                  </a:schemeClr>
                </a:solidFill>
                <a:latin typeface="Comic Sans MS" pitchFamily="66" charset="0"/>
              </a:rPr>
              <a:t> For Example, you can count the total number of red or blue objects produced in a factory. </a:t>
            </a:r>
          </a:p>
          <a:p>
            <a:endParaRPr lang="en-US" sz="2800" dirty="0" smtClean="0">
              <a:solidFill>
                <a:schemeClr val="tx1">
                  <a:lumMod val="75000"/>
                  <a:lumOff val="25000"/>
                </a:schemeClr>
              </a:solidFill>
              <a:latin typeface="Comic Sans MS" pitchFamily="66" charset="0"/>
            </a:endParaRPr>
          </a:p>
        </p:txBody>
      </p:sp>
      <p:sp>
        <p:nvSpPr>
          <p:cNvPr id="5" name="Title 1"/>
          <p:cNvSpPr>
            <a:spLocks noGrp="1"/>
          </p:cNvSpPr>
          <p:nvPr>
            <p:ph type="title"/>
          </p:nvPr>
        </p:nvSpPr>
        <p:spPr>
          <a:xfrm>
            <a:off x="457200" y="76200"/>
            <a:ext cx="8229600" cy="1577788"/>
          </a:xfrm>
        </p:spPr>
        <p:txBody>
          <a:bodyPr>
            <a:normAutofit/>
          </a:bodyPr>
          <a:lstStyle/>
          <a:p>
            <a:pPr algn="ctr"/>
            <a:r>
              <a:rPr lang="en-US" sz="4800" dirty="0" smtClean="0">
                <a:latin typeface="Lucida Calligraphy" pitchFamily="66" charset="0"/>
              </a:rPr>
              <a:t>Variable Block</a:t>
            </a:r>
            <a:endParaRPr lang="en-US" sz="4800" dirty="0">
              <a:latin typeface="Lucida Calligraphy" pitchFamily="66" charset="0"/>
            </a:endParaRPr>
          </a:p>
        </p:txBody>
      </p:sp>
      <p:pic>
        <p:nvPicPr>
          <p:cNvPr id="6" name="Picture 2"/>
          <p:cNvPicPr>
            <a:picLocks noChangeAspect="1" noChangeArrowheads="1"/>
          </p:cNvPicPr>
          <p:nvPr/>
        </p:nvPicPr>
        <p:blipFill>
          <a:blip r:embed="rId2" cstate="print"/>
          <a:srcRect/>
          <a:stretch>
            <a:fillRect/>
          </a:stretch>
        </p:blipFill>
        <p:spPr bwMode="auto">
          <a:xfrm>
            <a:off x="6629400" y="1143000"/>
            <a:ext cx="2514600" cy="2514600"/>
          </a:xfrm>
          <a:prstGeom prst="rect">
            <a:avLst/>
          </a:prstGeom>
          <a:noFill/>
          <a:ln w="9525">
            <a:noFill/>
            <a:miter lim="800000"/>
            <a:headEnd/>
            <a:tailEnd/>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1676400"/>
            <a:ext cx="9144000" cy="4144963"/>
          </a:xfrm>
        </p:spPr>
        <p:txBody>
          <a:bodyPr>
            <a:normAutofit/>
          </a:bodyPr>
          <a:lstStyle/>
          <a:p>
            <a:r>
              <a:rPr lang="en-US" sz="2800" dirty="0" smtClean="0">
                <a:solidFill>
                  <a:schemeClr val="tx1">
                    <a:lumMod val="75000"/>
                    <a:lumOff val="25000"/>
                  </a:schemeClr>
                </a:solidFill>
                <a:latin typeface="Comic Sans MS" pitchFamily="66" charset="0"/>
              </a:rPr>
              <a:t>Using variables in NXT-G is a two-step process. </a:t>
            </a:r>
          </a:p>
          <a:p>
            <a:pPr>
              <a:buNone/>
            </a:pPr>
            <a:endParaRPr lang="en-US" sz="2800" dirty="0" smtClean="0">
              <a:solidFill>
                <a:schemeClr val="tx1">
                  <a:lumMod val="75000"/>
                  <a:lumOff val="25000"/>
                </a:schemeClr>
              </a:solidFill>
              <a:latin typeface="Comic Sans MS" pitchFamily="66" charset="0"/>
            </a:endParaRPr>
          </a:p>
          <a:p>
            <a:r>
              <a:rPr lang="en-US" sz="2800" u="sng" dirty="0" smtClean="0">
                <a:solidFill>
                  <a:schemeClr val="tx1">
                    <a:lumMod val="75000"/>
                    <a:lumOff val="25000"/>
                  </a:schemeClr>
                </a:solidFill>
                <a:latin typeface="Comic Sans MS" pitchFamily="66" charset="0"/>
              </a:rPr>
              <a:t>First</a:t>
            </a:r>
            <a:r>
              <a:rPr lang="en-US" sz="2800" dirty="0" smtClean="0">
                <a:solidFill>
                  <a:schemeClr val="tx1">
                    <a:lumMod val="75000"/>
                    <a:lumOff val="25000"/>
                  </a:schemeClr>
                </a:solidFill>
                <a:latin typeface="Comic Sans MS" pitchFamily="66" charset="0"/>
              </a:rPr>
              <a:t> you create the variable, and </a:t>
            </a:r>
            <a:r>
              <a:rPr lang="en-US" sz="2800" u="sng" dirty="0" smtClean="0">
                <a:solidFill>
                  <a:schemeClr val="tx1">
                    <a:lumMod val="75000"/>
                    <a:lumOff val="25000"/>
                  </a:schemeClr>
                </a:solidFill>
                <a:latin typeface="Comic Sans MS" pitchFamily="66" charset="0"/>
              </a:rPr>
              <a:t>then</a:t>
            </a:r>
            <a:r>
              <a:rPr lang="en-US" sz="2800" dirty="0" smtClean="0">
                <a:solidFill>
                  <a:schemeClr val="tx1">
                    <a:lumMod val="75000"/>
                    <a:lumOff val="25000"/>
                  </a:schemeClr>
                </a:solidFill>
                <a:latin typeface="Comic Sans MS" pitchFamily="66" charset="0"/>
              </a:rPr>
              <a:t> you use the Variable block in your program to work with the data contained in the variable. 	</a:t>
            </a:r>
          </a:p>
          <a:p>
            <a:pPr>
              <a:buNone/>
            </a:pPr>
            <a:endParaRPr lang="en-US" sz="2800" dirty="0">
              <a:solidFill>
                <a:schemeClr val="tx1">
                  <a:lumMod val="75000"/>
                  <a:lumOff val="25000"/>
                </a:schemeClr>
              </a:solidFill>
              <a:latin typeface="Comic Sans MS" pitchFamily="66" charset="0"/>
            </a:endParaRPr>
          </a:p>
        </p:txBody>
      </p:sp>
      <p:sp>
        <p:nvSpPr>
          <p:cNvPr id="5" name="Title 1"/>
          <p:cNvSpPr txBox="1">
            <a:spLocks/>
          </p:cNvSpPr>
          <p:nvPr/>
        </p:nvSpPr>
        <p:spPr>
          <a:xfrm>
            <a:off x="609600" y="0"/>
            <a:ext cx="8229600" cy="1577788"/>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800" b="0" i="0" u="none" strike="noStrike" kern="1200" cap="none" spc="0" normalizeH="0" baseline="0" noProof="0" dirty="0" smtClean="0">
                <a:ln>
                  <a:noFill/>
                </a:ln>
                <a:solidFill>
                  <a:schemeClr val="tx1">
                    <a:lumMod val="60000"/>
                    <a:lumOff val="40000"/>
                  </a:schemeClr>
                </a:solidFill>
                <a:effectLst/>
                <a:uLnTx/>
                <a:uFillTx/>
                <a:latin typeface="Lucida Calligraphy" pitchFamily="66" charset="0"/>
                <a:ea typeface="+mj-ea"/>
                <a:cs typeface="+mj-cs"/>
              </a:rPr>
              <a:t>Variable Block</a:t>
            </a:r>
            <a:endParaRPr kumimoji="0" lang="en-US" sz="4800" b="0" i="0" u="none" strike="noStrike" kern="1200" cap="none" spc="0" normalizeH="0" baseline="0" noProof="0" dirty="0">
              <a:ln>
                <a:noFill/>
              </a:ln>
              <a:solidFill>
                <a:schemeClr val="tx1">
                  <a:lumMod val="60000"/>
                  <a:lumOff val="40000"/>
                </a:schemeClr>
              </a:solidFill>
              <a:effectLst/>
              <a:uLnTx/>
              <a:uFillTx/>
              <a:latin typeface="Lucida Calligraphy" pitchFamily="66" charset="0"/>
              <a:ea typeface="+mj-ea"/>
              <a:cs typeface="+mj-cs"/>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1295400"/>
            <a:ext cx="4724400" cy="5562600"/>
          </a:xfrm>
        </p:spPr>
        <p:txBody>
          <a:bodyPr/>
          <a:lstStyle/>
          <a:p>
            <a:r>
              <a:rPr lang="en-US" sz="2800" dirty="0" smtClean="0">
                <a:solidFill>
                  <a:schemeClr val="tx1">
                    <a:lumMod val="75000"/>
                    <a:lumOff val="25000"/>
                  </a:schemeClr>
                </a:solidFill>
                <a:latin typeface="Comic Sans MS" pitchFamily="66" charset="0"/>
              </a:rPr>
              <a:t>1.To create a variable, go to edit  define variables 	</a:t>
            </a:r>
          </a:p>
          <a:p>
            <a:r>
              <a:rPr lang="en-US" sz="2800" dirty="0" smtClean="0">
                <a:solidFill>
                  <a:schemeClr val="tx1">
                    <a:lumMod val="75000"/>
                    <a:lumOff val="25000"/>
                  </a:schemeClr>
                </a:solidFill>
                <a:latin typeface="Comic Sans MS" pitchFamily="66" charset="0"/>
              </a:rPr>
              <a:t>As you can see in the  figure, we created a new variable entitled “</a:t>
            </a:r>
            <a:r>
              <a:rPr lang="en-US" sz="2800" b="1" dirty="0" err="1" smtClean="0">
                <a:solidFill>
                  <a:schemeClr val="tx1">
                    <a:lumMod val="75000"/>
                    <a:lumOff val="25000"/>
                  </a:schemeClr>
                </a:solidFill>
                <a:latin typeface="Comic Sans MS" pitchFamily="66" charset="0"/>
              </a:rPr>
              <a:t>NumberVar</a:t>
            </a:r>
            <a:r>
              <a:rPr lang="en-US" sz="2800" b="1" dirty="0" smtClean="0">
                <a:solidFill>
                  <a:schemeClr val="tx1">
                    <a:lumMod val="75000"/>
                    <a:lumOff val="25000"/>
                  </a:schemeClr>
                </a:solidFill>
                <a:latin typeface="Comic Sans MS" pitchFamily="66" charset="0"/>
              </a:rPr>
              <a:t>” with the “Number” </a:t>
            </a:r>
            <a:r>
              <a:rPr lang="en-US" sz="2800" b="1" dirty="0" err="1" smtClean="0">
                <a:solidFill>
                  <a:schemeClr val="tx1">
                    <a:lumMod val="75000"/>
                    <a:lumOff val="25000"/>
                  </a:schemeClr>
                </a:solidFill>
                <a:latin typeface="Comic Sans MS" pitchFamily="66" charset="0"/>
              </a:rPr>
              <a:t>Datatype</a:t>
            </a:r>
            <a:r>
              <a:rPr lang="en-US" sz="2800" b="1" dirty="0" smtClean="0">
                <a:solidFill>
                  <a:schemeClr val="tx1">
                    <a:lumMod val="75000"/>
                    <a:lumOff val="25000"/>
                  </a:schemeClr>
                </a:solidFill>
                <a:latin typeface="Comic Sans MS" pitchFamily="66" charset="0"/>
              </a:rPr>
              <a:t>. You can create other data types such as “logic” or “text”. </a:t>
            </a:r>
            <a:r>
              <a:rPr lang="en-US" sz="2400" b="1" dirty="0" smtClean="0"/>
              <a:t>	</a:t>
            </a:r>
          </a:p>
          <a:p>
            <a:endParaRPr lang="en-US" sz="2400" dirty="0" smtClean="0">
              <a:solidFill>
                <a:schemeClr val="tx1">
                  <a:lumMod val="75000"/>
                  <a:lumOff val="25000"/>
                </a:schemeClr>
              </a:solidFill>
              <a:latin typeface="Comic Sans MS" pitchFamily="66" charset="0"/>
            </a:endParaRPr>
          </a:p>
          <a:p>
            <a:endParaRPr lang="en-US" dirty="0"/>
          </a:p>
        </p:txBody>
      </p:sp>
      <p:pic>
        <p:nvPicPr>
          <p:cNvPr id="4" name="Picture 2"/>
          <p:cNvPicPr>
            <a:picLocks noChangeAspect="1" noChangeArrowheads="1"/>
          </p:cNvPicPr>
          <p:nvPr/>
        </p:nvPicPr>
        <p:blipFill>
          <a:blip r:embed="rId2" cstate="print"/>
          <a:srcRect/>
          <a:stretch>
            <a:fillRect/>
          </a:stretch>
        </p:blipFill>
        <p:spPr bwMode="auto">
          <a:xfrm>
            <a:off x="4770612" y="990600"/>
            <a:ext cx="4373388" cy="4876800"/>
          </a:xfrm>
          <a:prstGeom prst="rect">
            <a:avLst/>
          </a:prstGeom>
          <a:noFill/>
          <a:ln w="9525">
            <a:noFill/>
            <a:miter lim="800000"/>
            <a:headEnd/>
            <a:tailEnd/>
          </a:ln>
        </p:spPr>
      </p:pic>
      <p:sp>
        <p:nvSpPr>
          <p:cNvPr id="6" name="Title 1"/>
          <p:cNvSpPr txBox="1">
            <a:spLocks/>
          </p:cNvSpPr>
          <p:nvPr/>
        </p:nvSpPr>
        <p:spPr>
          <a:xfrm>
            <a:off x="609600" y="0"/>
            <a:ext cx="8229600" cy="1577788"/>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800" b="0" i="0" u="none" strike="noStrike" kern="1200" cap="none" spc="0" normalizeH="0" baseline="0" noProof="0" dirty="0" smtClean="0">
                <a:ln>
                  <a:noFill/>
                </a:ln>
                <a:solidFill>
                  <a:schemeClr val="tx1">
                    <a:lumMod val="60000"/>
                    <a:lumOff val="40000"/>
                  </a:schemeClr>
                </a:solidFill>
                <a:effectLst/>
                <a:uLnTx/>
                <a:uFillTx/>
                <a:latin typeface="Lucida Calligraphy" pitchFamily="66" charset="0"/>
                <a:ea typeface="+mj-ea"/>
                <a:cs typeface="+mj-cs"/>
              </a:rPr>
              <a:t>Variable Block</a:t>
            </a:r>
            <a:endParaRPr kumimoji="0" lang="en-US" sz="4800" b="0" i="0" u="none" strike="noStrike" kern="1200" cap="none" spc="0" normalizeH="0" baseline="0" noProof="0" dirty="0">
              <a:ln>
                <a:noFill/>
              </a:ln>
              <a:solidFill>
                <a:schemeClr val="tx1">
                  <a:lumMod val="60000"/>
                  <a:lumOff val="40000"/>
                </a:schemeClr>
              </a:solidFill>
              <a:effectLst/>
              <a:uLnTx/>
              <a:uFillTx/>
              <a:latin typeface="Lucida Calligraphy" pitchFamily="66" charset="0"/>
              <a:ea typeface="+mj-ea"/>
              <a:cs typeface="+mj-cs"/>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1295400"/>
            <a:ext cx="9144000" cy="4144963"/>
          </a:xfrm>
        </p:spPr>
        <p:txBody>
          <a:bodyPr>
            <a:normAutofit/>
          </a:bodyPr>
          <a:lstStyle/>
          <a:p>
            <a:pPr>
              <a:buNone/>
            </a:pPr>
            <a:r>
              <a:rPr lang="en-US" sz="2800" dirty="0" smtClean="0">
                <a:solidFill>
                  <a:schemeClr val="tx1">
                    <a:lumMod val="75000"/>
                    <a:lumOff val="25000"/>
                  </a:schemeClr>
                </a:solidFill>
                <a:latin typeface="Comic Sans MS" pitchFamily="66" charset="0"/>
              </a:rPr>
              <a:t>2. Next, we can configure a Variable block to either </a:t>
            </a:r>
            <a:r>
              <a:rPr lang="en-US" sz="2800" u="sng" dirty="0" smtClean="0">
                <a:solidFill>
                  <a:schemeClr val="tx1">
                    <a:lumMod val="75000"/>
                    <a:lumOff val="25000"/>
                  </a:schemeClr>
                </a:solidFill>
                <a:latin typeface="Comic Sans MS" pitchFamily="66" charset="0"/>
              </a:rPr>
              <a:t>read or write </a:t>
            </a:r>
            <a:r>
              <a:rPr lang="en-US" sz="2800" dirty="0" smtClean="0">
                <a:solidFill>
                  <a:schemeClr val="tx1">
                    <a:lumMod val="75000"/>
                    <a:lumOff val="25000"/>
                  </a:schemeClr>
                </a:solidFill>
                <a:latin typeface="Comic Sans MS" pitchFamily="66" charset="0"/>
              </a:rPr>
              <a:t>to the </a:t>
            </a:r>
            <a:r>
              <a:rPr lang="en-US" sz="2800" dirty="0" err="1" smtClean="0">
                <a:solidFill>
                  <a:schemeClr val="tx1">
                    <a:lumMod val="75000"/>
                    <a:lumOff val="25000"/>
                  </a:schemeClr>
                </a:solidFill>
                <a:latin typeface="Comic Sans MS" pitchFamily="66" charset="0"/>
              </a:rPr>
              <a:t>NumberVar</a:t>
            </a:r>
            <a:r>
              <a:rPr lang="en-US" sz="2800" dirty="0" smtClean="0">
                <a:solidFill>
                  <a:schemeClr val="tx1">
                    <a:lumMod val="75000"/>
                    <a:lumOff val="25000"/>
                  </a:schemeClr>
                </a:solidFill>
                <a:latin typeface="Comic Sans MS" pitchFamily="66" charset="0"/>
              </a:rPr>
              <a:t> variable that we created. 	</a:t>
            </a:r>
          </a:p>
          <a:p>
            <a:endParaRPr lang="en-US" sz="2800" dirty="0">
              <a:latin typeface="Comic Sans MS" pitchFamily="66" charset="0"/>
            </a:endParaRPr>
          </a:p>
        </p:txBody>
      </p:sp>
      <p:sp>
        <p:nvSpPr>
          <p:cNvPr id="4" name="Title 1"/>
          <p:cNvSpPr txBox="1">
            <a:spLocks/>
          </p:cNvSpPr>
          <p:nvPr/>
        </p:nvSpPr>
        <p:spPr>
          <a:xfrm>
            <a:off x="609600" y="0"/>
            <a:ext cx="8229600" cy="1577788"/>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800" b="0" i="0" u="none" strike="noStrike" kern="1200" cap="none" spc="0" normalizeH="0" baseline="0" noProof="0" dirty="0" smtClean="0">
                <a:ln>
                  <a:noFill/>
                </a:ln>
                <a:solidFill>
                  <a:schemeClr val="tx1">
                    <a:lumMod val="60000"/>
                    <a:lumOff val="40000"/>
                  </a:schemeClr>
                </a:solidFill>
                <a:effectLst/>
                <a:uLnTx/>
                <a:uFillTx/>
                <a:latin typeface="Lucida Calligraphy" pitchFamily="66" charset="0"/>
                <a:ea typeface="+mj-ea"/>
                <a:cs typeface="+mj-cs"/>
              </a:rPr>
              <a:t>Variable Block</a:t>
            </a:r>
            <a:endParaRPr kumimoji="0" lang="en-US" sz="4800" b="0" i="0" u="none" strike="noStrike" kern="1200" cap="none" spc="0" normalizeH="0" baseline="0" noProof="0" dirty="0">
              <a:ln>
                <a:noFill/>
              </a:ln>
              <a:solidFill>
                <a:schemeClr val="tx1">
                  <a:lumMod val="60000"/>
                  <a:lumOff val="40000"/>
                </a:schemeClr>
              </a:solidFill>
              <a:effectLst/>
              <a:uLnTx/>
              <a:uFillTx/>
              <a:latin typeface="Lucida Calligraphy" pitchFamily="66" charset="0"/>
              <a:ea typeface="+mj-ea"/>
              <a:cs typeface="+mj-cs"/>
            </a:endParaRPr>
          </a:p>
        </p:txBody>
      </p:sp>
      <p:pic>
        <p:nvPicPr>
          <p:cNvPr id="5122" name="Picture 2"/>
          <p:cNvPicPr>
            <a:picLocks noChangeAspect="1" noChangeArrowheads="1"/>
          </p:cNvPicPr>
          <p:nvPr/>
        </p:nvPicPr>
        <p:blipFill>
          <a:blip r:embed="rId2" cstate="print"/>
          <a:srcRect/>
          <a:stretch>
            <a:fillRect/>
          </a:stretch>
        </p:blipFill>
        <p:spPr bwMode="auto">
          <a:xfrm>
            <a:off x="762000" y="2666999"/>
            <a:ext cx="1905000" cy="2434167"/>
          </a:xfrm>
          <a:prstGeom prst="rect">
            <a:avLst/>
          </a:prstGeom>
          <a:noFill/>
          <a:ln w="9525">
            <a:noFill/>
            <a:miter lim="800000"/>
            <a:headEnd/>
            <a:tailEnd/>
          </a:ln>
        </p:spPr>
      </p:pic>
      <p:pic>
        <p:nvPicPr>
          <p:cNvPr id="5123" name="Picture 3"/>
          <p:cNvPicPr>
            <a:picLocks noChangeAspect="1" noChangeArrowheads="1"/>
          </p:cNvPicPr>
          <p:nvPr/>
        </p:nvPicPr>
        <p:blipFill>
          <a:blip r:embed="rId3" cstate="print"/>
          <a:srcRect/>
          <a:stretch>
            <a:fillRect/>
          </a:stretch>
        </p:blipFill>
        <p:spPr bwMode="auto">
          <a:xfrm>
            <a:off x="4724400" y="2667000"/>
            <a:ext cx="1905000" cy="2358887"/>
          </a:xfrm>
          <a:prstGeom prst="rect">
            <a:avLst/>
          </a:prstGeom>
          <a:noFill/>
          <a:ln w="9525">
            <a:noFill/>
            <a:miter lim="800000"/>
            <a:headEnd/>
            <a:tailEnd/>
          </a:ln>
        </p:spPr>
      </p:pic>
      <p:sp>
        <p:nvSpPr>
          <p:cNvPr id="7" name="TextBox 6"/>
          <p:cNvSpPr txBox="1"/>
          <p:nvPr/>
        </p:nvSpPr>
        <p:spPr>
          <a:xfrm>
            <a:off x="2895600" y="3581400"/>
            <a:ext cx="2133600" cy="1200329"/>
          </a:xfrm>
          <a:prstGeom prst="rect">
            <a:avLst/>
          </a:prstGeom>
          <a:noFill/>
        </p:spPr>
        <p:txBody>
          <a:bodyPr wrap="square" rtlCol="0">
            <a:spAutoFit/>
          </a:bodyPr>
          <a:lstStyle/>
          <a:p>
            <a:r>
              <a:rPr lang="en-US" sz="2400" dirty="0" smtClean="0">
                <a:latin typeface="Comic Sans MS" pitchFamily="66" charset="0"/>
              </a:rPr>
              <a:t>Variable Action WRITE</a:t>
            </a:r>
            <a:endParaRPr lang="en-US" sz="2400" dirty="0">
              <a:latin typeface="Comic Sans MS" pitchFamily="66" charset="0"/>
            </a:endParaRPr>
          </a:p>
        </p:txBody>
      </p:sp>
      <p:sp>
        <p:nvSpPr>
          <p:cNvPr id="8" name="TextBox 7"/>
          <p:cNvSpPr txBox="1"/>
          <p:nvPr/>
        </p:nvSpPr>
        <p:spPr>
          <a:xfrm>
            <a:off x="7010400" y="3600271"/>
            <a:ext cx="2133600" cy="1200329"/>
          </a:xfrm>
          <a:prstGeom prst="rect">
            <a:avLst/>
          </a:prstGeom>
          <a:noFill/>
        </p:spPr>
        <p:txBody>
          <a:bodyPr wrap="square" rtlCol="0">
            <a:spAutoFit/>
          </a:bodyPr>
          <a:lstStyle/>
          <a:p>
            <a:r>
              <a:rPr lang="en-US" sz="2400" dirty="0" smtClean="0">
                <a:latin typeface="Comic Sans MS" pitchFamily="66" charset="0"/>
              </a:rPr>
              <a:t>Variable Action</a:t>
            </a:r>
          </a:p>
          <a:p>
            <a:r>
              <a:rPr lang="en-US" sz="2400" dirty="0" smtClean="0">
                <a:latin typeface="Comic Sans MS" pitchFamily="66" charset="0"/>
              </a:rPr>
              <a:t> READ</a:t>
            </a:r>
            <a:endParaRPr lang="en-US" sz="2400" dirty="0">
              <a:latin typeface="Comic Sans MS" pitchFamily="66" charset="0"/>
            </a:endParaRPr>
          </a:p>
        </p:txBody>
      </p:sp>
      <p:sp>
        <p:nvSpPr>
          <p:cNvPr id="9" name="TextBox 8"/>
          <p:cNvSpPr txBox="1"/>
          <p:nvPr/>
        </p:nvSpPr>
        <p:spPr>
          <a:xfrm>
            <a:off x="2438400" y="5638800"/>
            <a:ext cx="4648200" cy="523220"/>
          </a:xfrm>
          <a:prstGeom prst="rect">
            <a:avLst/>
          </a:prstGeom>
          <a:noFill/>
        </p:spPr>
        <p:txBody>
          <a:bodyPr wrap="square" rtlCol="0">
            <a:spAutoFit/>
          </a:bodyPr>
          <a:lstStyle/>
          <a:p>
            <a:r>
              <a:rPr lang="en-US" sz="2800" dirty="0" smtClean="0">
                <a:latin typeface="Comic Sans MS" pitchFamily="66" charset="0"/>
              </a:rPr>
              <a:t>Variable Type</a:t>
            </a:r>
            <a:endParaRPr lang="en-US" sz="2800" dirty="0">
              <a:latin typeface="Comic Sans MS" pitchFamily="66" charset="0"/>
            </a:endParaRPr>
          </a:p>
        </p:txBody>
      </p:sp>
      <p:cxnSp>
        <p:nvCxnSpPr>
          <p:cNvPr id="11" name="Straight Arrow Connector 10"/>
          <p:cNvCxnSpPr/>
          <p:nvPr/>
        </p:nvCxnSpPr>
        <p:spPr>
          <a:xfrm flipH="1" flipV="1">
            <a:off x="1981200" y="4648200"/>
            <a:ext cx="1600200" cy="9906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p:nvPr/>
        </p:nvCxnSpPr>
        <p:spPr>
          <a:xfrm flipV="1">
            <a:off x="3581400" y="4724400"/>
            <a:ext cx="2133600" cy="9144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5" name="Straight Arrow Connector 14"/>
          <p:cNvCxnSpPr/>
          <p:nvPr/>
        </p:nvCxnSpPr>
        <p:spPr>
          <a:xfrm flipH="1">
            <a:off x="2514600" y="3962400"/>
            <a:ext cx="457200" cy="762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7" name="Straight Arrow Connector 16"/>
          <p:cNvCxnSpPr/>
          <p:nvPr/>
        </p:nvCxnSpPr>
        <p:spPr>
          <a:xfrm flipH="1">
            <a:off x="6477000" y="4038600"/>
            <a:ext cx="533400"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theme/theme1.xml><?xml version="1.0" encoding="utf-8"?>
<a:theme xmlns:a="http://schemas.openxmlformats.org/drawingml/2006/main" name="Wildflowers">
  <a:themeElements>
    <a:clrScheme name="Lantern">
      <a:dk1>
        <a:sysClr val="windowText" lastClr="000000"/>
      </a:dk1>
      <a:lt1>
        <a:sysClr val="window" lastClr="FFFFFF"/>
      </a:lt1>
      <a:dk2>
        <a:srgbClr val="430000"/>
      </a:dk2>
      <a:lt2>
        <a:srgbClr val="FFE8E8"/>
      </a:lt2>
      <a:accent1>
        <a:srgbClr val="E91201"/>
      </a:accent1>
      <a:accent2>
        <a:srgbClr val="FF6262"/>
      </a:accent2>
      <a:accent3>
        <a:srgbClr val="FF8000"/>
      </a:accent3>
      <a:accent4>
        <a:srgbClr val="EEA451"/>
      </a:accent4>
      <a:accent5>
        <a:srgbClr val="EA44C9"/>
      </a:accent5>
      <a:accent6>
        <a:srgbClr val="D21578"/>
      </a:accent6>
      <a:hlink>
        <a:srgbClr val="00B5CE"/>
      </a:hlink>
      <a:folHlink>
        <a:srgbClr val="E17100"/>
      </a:folHlink>
    </a:clrScheme>
    <a:fontScheme name="Wildflowers">
      <a:maj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ndara"/>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Wildflowers">
      <a:fillStyleLst>
        <a:solidFill>
          <a:schemeClr val="phClr">
            <a:shade val="85000"/>
            <a:satMod val="110000"/>
          </a:schemeClr>
        </a:solidFill>
        <a:gradFill rotWithShape="1">
          <a:gsLst>
            <a:gs pos="0">
              <a:schemeClr val="phClr">
                <a:tint val="40000"/>
                <a:satMod val="150000"/>
              </a:schemeClr>
            </a:gs>
            <a:gs pos="35000">
              <a:schemeClr val="phClr">
                <a:tint val="80000"/>
                <a:shade val="100000"/>
                <a:satMod val="150000"/>
              </a:schemeClr>
            </a:gs>
            <a:gs pos="100000">
              <a:schemeClr val="phClr">
                <a:tint val="100000"/>
                <a:shade val="100000"/>
                <a:satMod val="135000"/>
              </a:schemeClr>
            </a:gs>
          </a:gsLst>
          <a:lin ang="10800000" scaled="1"/>
        </a:gradFill>
        <a:gradFill rotWithShape="1">
          <a:gsLst>
            <a:gs pos="0">
              <a:schemeClr val="phClr">
                <a:shade val="70000"/>
                <a:satMod val="135000"/>
              </a:schemeClr>
            </a:gs>
            <a:gs pos="80000">
              <a:schemeClr val="phClr">
                <a:shade val="90000"/>
                <a:satMod val="135000"/>
              </a:schemeClr>
            </a:gs>
            <a:gs pos="100000">
              <a:schemeClr val="phClr">
                <a:shade val="95000"/>
                <a:satMod val="135000"/>
              </a:schemeClr>
            </a:gs>
          </a:gsLst>
          <a:path path="circle">
            <a:fillToRect l="50000" t="50000" r="50000" b="50000"/>
          </a:path>
        </a:gradFill>
      </a:fillStyleLst>
      <a:lnStyleLst>
        <a:ln w="9525" cap="flat" cmpd="sng" algn="ctr">
          <a:solidFill>
            <a:schemeClr val="phClr">
              <a:shade val="90000"/>
            </a:schemeClr>
          </a:solidFill>
          <a:prstDash val="solid"/>
        </a:ln>
        <a:ln w="38100" cap="flat" cmpd="sng" algn="ctr">
          <a:gradFill>
            <a:gsLst>
              <a:gs pos="0">
                <a:schemeClr val="phClr"/>
              </a:gs>
              <a:gs pos="50000">
                <a:schemeClr val="phClr">
                  <a:lumMod val="60000"/>
                  <a:lumOff val="40000"/>
                </a:schemeClr>
              </a:gs>
              <a:gs pos="100000">
                <a:schemeClr val="phClr">
                  <a:lumMod val="20000"/>
                  <a:lumOff val="80000"/>
                </a:schemeClr>
              </a:gs>
            </a:gsLst>
            <a:lin ang="5400000" scaled="0"/>
          </a:gradFill>
          <a:prstDash val="solid"/>
        </a:ln>
        <a:ln w="63500" cap="flat" cmpd="sng" algn="ctr">
          <a:gradFill>
            <a:gsLst>
              <a:gs pos="0">
                <a:schemeClr val="phClr"/>
              </a:gs>
              <a:gs pos="50000">
                <a:schemeClr val="phClr">
                  <a:lumMod val="60000"/>
                  <a:lumOff val="40000"/>
                </a:schemeClr>
              </a:gs>
              <a:gs pos="100000">
                <a:schemeClr val="phClr">
                  <a:lumMod val="20000"/>
                  <a:lumOff val="80000"/>
                </a:schemeClr>
              </a:gs>
            </a:gsLst>
            <a:lin ang="5400000" scaled="0"/>
          </a:gradFill>
          <a:prstDash val="solid"/>
        </a:ln>
      </a:lnStyleLst>
      <a:effectStyleLst>
        <a:effectStyle>
          <a:effectLst/>
        </a:effectStyle>
        <a:effectStyle>
          <a:effectLst>
            <a:innerShdw blurRad="63500">
              <a:srgbClr val="FFFFFF">
                <a:alpha val="50000"/>
              </a:srgbClr>
            </a:innerShdw>
          </a:effectLst>
        </a:effectStyle>
        <a:effectStyle>
          <a:effectLst>
            <a:innerShdw blurRad="190500">
              <a:srgbClr val="FFFFFF">
                <a:alpha val="0"/>
              </a:srgbClr>
            </a:innerShdw>
          </a:effectLst>
          <a:scene3d>
            <a:camera prst="orthographicFront">
              <a:rot lat="0" lon="0" rev="0"/>
            </a:camera>
            <a:lightRig rig="balanced" dir="tl">
              <a:rot lat="0" lon="0" rev="4200000"/>
            </a:lightRig>
          </a:scene3d>
          <a:sp3d>
            <a:bevelT w="25400" h="25400" prst="relaxedInset"/>
          </a:sp3d>
        </a:effectStyle>
      </a:effectStyleLst>
      <a:bgFillStyleLst>
        <a:solidFill>
          <a:schemeClr val="phClr"/>
        </a:solidFill>
        <a:gradFill flip="none" rotWithShape="1">
          <a:gsLst>
            <a:gs pos="0">
              <a:schemeClr val="phClr"/>
            </a:gs>
            <a:gs pos="50000">
              <a:schemeClr val="phClr">
                <a:lumMod val="90000"/>
                <a:alpha val="70000"/>
              </a:schemeClr>
            </a:gs>
            <a:gs pos="100000">
              <a:schemeClr val="phClr"/>
            </a:gs>
          </a:gsLst>
          <a:path path="circle">
            <a:fillToRect l="50000" t="50000" r="50000" b="50000"/>
          </a:path>
          <a:tileRect/>
        </a:gradFill>
        <a:gradFill flip="none" rotWithShape="1">
          <a:gsLst>
            <a:gs pos="0">
              <a:schemeClr val="phClr"/>
            </a:gs>
            <a:gs pos="50000">
              <a:schemeClr val="phClr">
                <a:lumMod val="90000"/>
              </a:schemeClr>
            </a:gs>
            <a:gs pos="100000">
              <a:schemeClr val="phClr"/>
            </a:gs>
          </a:gsLst>
          <a:path path="circle">
            <a:fillToRect l="50000" t="50000" r="50000" b="50000"/>
          </a:path>
          <a:tileRect/>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Wildflowers</Template>
  <TotalTime>262</TotalTime>
  <Words>1430</Words>
  <Application>Microsoft Office PowerPoint</Application>
  <PresentationFormat>On-screen Show (4:3)</PresentationFormat>
  <Paragraphs>142</Paragraphs>
  <Slides>29</Slides>
  <Notes>0</Notes>
  <HiddenSlides>4</HiddenSlides>
  <MMClips>0</MMClips>
  <ScaleCrop>false</ScaleCrop>
  <HeadingPairs>
    <vt:vector size="4" baseType="variant">
      <vt:variant>
        <vt:lpstr>Theme</vt:lpstr>
      </vt:variant>
      <vt:variant>
        <vt:i4>1</vt:i4>
      </vt:variant>
      <vt:variant>
        <vt:lpstr>Slide Titles</vt:lpstr>
      </vt:variant>
      <vt:variant>
        <vt:i4>29</vt:i4>
      </vt:variant>
    </vt:vector>
  </HeadingPairs>
  <TitlesOfParts>
    <vt:vector size="30" baseType="lpstr">
      <vt:lpstr>Wildflowers</vt:lpstr>
      <vt:lpstr>Application of Data Programming Blocks</vt:lpstr>
      <vt:lpstr>Objectives</vt:lpstr>
      <vt:lpstr>Data Blocks</vt:lpstr>
      <vt:lpstr>Math Block</vt:lpstr>
      <vt:lpstr>Slide 5</vt:lpstr>
      <vt:lpstr>Variable Block</vt:lpstr>
      <vt:lpstr>Slide 7</vt:lpstr>
      <vt:lpstr>Slide 8</vt:lpstr>
      <vt:lpstr>Slide 9</vt:lpstr>
      <vt:lpstr>Slide 10</vt:lpstr>
      <vt:lpstr>Slide 11</vt:lpstr>
      <vt:lpstr>Slide 12</vt:lpstr>
      <vt:lpstr>Slide 13</vt:lpstr>
      <vt:lpstr>Slide 14</vt:lpstr>
      <vt:lpstr>Slide 15</vt:lpstr>
      <vt:lpstr>Slide 16</vt:lpstr>
      <vt:lpstr>Slide 17</vt:lpstr>
      <vt:lpstr>Slide 18</vt:lpstr>
      <vt:lpstr>Slide 19</vt:lpstr>
      <vt:lpstr>Slide 20</vt:lpstr>
      <vt:lpstr>Slide 21</vt:lpstr>
      <vt:lpstr>Slide 22</vt:lpstr>
      <vt:lpstr>Slide 23</vt:lpstr>
      <vt:lpstr>Slide 24</vt:lpstr>
      <vt:lpstr>Slide 25</vt:lpstr>
      <vt:lpstr>Slide 26</vt:lpstr>
      <vt:lpstr>Slide 27</vt:lpstr>
      <vt:lpstr>Slide 28</vt:lpstr>
      <vt:lpstr>Slide 29</vt:lpstr>
    </vt:vector>
  </TitlesOfParts>
  <Company>IAT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Application of Data Programming Blocks</dc:title>
  <dc:creator>noran.drak</dc:creator>
  <cp:lastModifiedBy>noran.drak</cp:lastModifiedBy>
  <cp:revision>43</cp:revision>
  <dcterms:created xsi:type="dcterms:W3CDTF">2012-01-13T08:20:30Z</dcterms:created>
  <dcterms:modified xsi:type="dcterms:W3CDTF">2012-01-22T07:38:24Z</dcterms:modified>
</cp:coreProperties>
</file>